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 err="1">
                <a:solidFill>
                  <a:sysClr val="windowText" lastClr="000000"/>
                </a:solidFill>
              </a:rPr>
              <a:t>Frekvencija</a:t>
            </a:r>
            <a:endParaRPr lang="en-US" sz="2800" baseline="0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1350283504638258E-2"/>
          <c:y val="0.11859312549960034"/>
          <c:w val="0.92422223557933125"/>
          <c:h val="0.64479641483663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'Graf 2. anketa'!$A$2:$A$8</c:f>
              <c:strCache>
                <c:ptCount val="7"/>
                <c:pt idx="0">
                  <c:v>voće</c:v>
                </c:pt>
                <c:pt idx="1">
                  <c:v>mliječni proizvod (mlijeko, maslac, mliječni/sirni namaz…)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anketa'!$B$2:$B$8</c:f>
              <c:numCache>
                <c:formatCode>General</c:formatCode>
                <c:ptCount val="7"/>
                <c:pt idx="0">
                  <c:v>20</c:v>
                </c:pt>
                <c:pt idx="1">
                  <c:v>37</c:v>
                </c:pt>
                <c:pt idx="2">
                  <c:v>46</c:v>
                </c:pt>
                <c:pt idx="3">
                  <c:v>60</c:v>
                </c:pt>
                <c:pt idx="4">
                  <c:v>64</c:v>
                </c:pt>
                <c:pt idx="5">
                  <c:v>28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854976"/>
        <c:axId val="134952000"/>
      </c:barChart>
      <c:catAx>
        <c:axId val="8185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sr-Latn-RS"/>
          </a:p>
        </c:txPr>
        <c:crossAx val="134952000"/>
        <c:crosses val="autoZero"/>
        <c:auto val="1"/>
        <c:lblAlgn val="ctr"/>
        <c:lblOffset val="100"/>
        <c:noMultiLvlLbl val="0"/>
      </c:catAx>
      <c:valAx>
        <c:axId val="13495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sr-Latn-RS"/>
          </a:p>
        </c:txPr>
        <c:crossAx val="8185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2800" baseline="0">
                <a:solidFill>
                  <a:sysClr val="windowText" lastClr="000000"/>
                </a:solidFill>
              </a:rPr>
              <a:t>Relativna frekvencija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7275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05FF7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AA72D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0781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 2. anketa'!$A$2:$A$8</c:f>
              <c:strCache>
                <c:ptCount val="7"/>
                <c:pt idx="0">
                  <c:v>voće</c:v>
                </c:pt>
                <c:pt idx="1">
                  <c:v>mliječni proizvod (mlijeko, maslac, mliječni/sirni namaz…)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anketa'!$C$2:$C$8</c:f>
              <c:numCache>
                <c:formatCode>0%</c:formatCode>
                <c:ptCount val="7"/>
                <c:pt idx="0">
                  <c:v>7.4906367041198504E-2</c:v>
                </c:pt>
                <c:pt idx="1">
                  <c:v>0.13857677902621723</c:v>
                </c:pt>
                <c:pt idx="2">
                  <c:v>0.17228464419475656</c:v>
                </c:pt>
                <c:pt idx="3">
                  <c:v>0.2247191011235955</c:v>
                </c:pt>
                <c:pt idx="4">
                  <c:v>0.23970037453183521</c:v>
                </c:pt>
                <c:pt idx="5">
                  <c:v>0.10486891385767791</c:v>
                </c:pt>
                <c:pt idx="6">
                  <c:v>4.49438202247191E-2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850025086266035"/>
          <c:y val="0.21063913120503042"/>
          <c:w val="0.38109662820105883"/>
          <c:h val="0.66712467796914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 err="1">
                <a:solidFill>
                  <a:sysClr val="windowText" lastClr="000000"/>
                </a:solidFill>
              </a:rPr>
              <a:t>Frekvencija</a:t>
            </a:r>
            <a:endParaRPr lang="en-US" sz="2800" baseline="0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6384376494710201E-2"/>
          <c:y val="0.10589578872234119"/>
          <c:w val="0.94025288572875265"/>
          <c:h val="0.61994195316966616"/>
        </c:manualLayout>
      </c:layout>
      <c:barChart>
        <c:barDir val="col"/>
        <c:grouping val="clustered"/>
        <c:varyColors val="0"/>
        <c:ser>
          <c:idx val="0"/>
          <c:order val="0"/>
          <c:tx>
            <c:v>Djevojčice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'Graf 2. anketa ŽM'!$A$3:$A$9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ŽM'!$B$3:$B$9</c:f>
              <c:numCache>
                <c:formatCode>General</c:formatCode>
                <c:ptCount val="7"/>
                <c:pt idx="0">
                  <c:v>12</c:v>
                </c:pt>
                <c:pt idx="1">
                  <c:v>19</c:v>
                </c:pt>
                <c:pt idx="2">
                  <c:v>25</c:v>
                </c:pt>
                <c:pt idx="3">
                  <c:v>19</c:v>
                </c:pt>
                <c:pt idx="4">
                  <c:v>28</c:v>
                </c:pt>
                <c:pt idx="5">
                  <c:v>19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v>Dječaci</c:v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'Graf 2. anketa ŽM'!$A$3:$A$9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ŽM'!$C$3:$C$9</c:f>
              <c:numCache>
                <c:formatCode>General</c:formatCode>
                <c:ptCount val="7"/>
                <c:pt idx="0">
                  <c:v>8</c:v>
                </c:pt>
                <c:pt idx="1">
                  <c:v>18</c:v>
                </c:pt>
                <c:pt idx="2">
                  <c:v>21</c:v>
                </c:pt>
                <c:pt idx="3">
                  <c:v>41</c:v>
                </c:pt>
                <c:pt idx="4">
                  <c:v>36</c:v>
                </c:pt>
                <c:pt idx="5">
                  <c:v>9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2188160"/>
        <c:axId val="110745792"/>
      </c:barChart>
      <c:catAx>
        <c:axId val="13218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0745792"/>
        <c:crosses val="autoZero"/>
        <c:auto val="1"/>
        <c:lblAlgn val="ctr"/>
        <c:lblOffset val="100"/>
        <c:noMultiLvlLbl val="0"/>
      </c:catAx>
      <c:valAx>
        <c:axId val="110745792"/>
        <c:scaling>
          <c:orientation val="minMax"/>
          <c:max val="4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218816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0.23484528249758255"/>
          <c:y val="0.95108030189665194"/>
          <c:w val="0.59570311667903175"/>
          <c:h val="3.3927447417489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2800" baseline="0">
                <a:solidFill>
                  <a:sysClr val="windowText" lastClr="000000"/>
                </a:solidFill>
              </a:rPr>
              <a:t>R</a:t>
            </a:r>
            <a:r>
              <a:rPr lang="en-US" sz="2800" baseline="0">
                <a:solidFill>
                  <a:sysClr val="windowText" lastClr="000000"/>
                </a:solidFill>
              </a:rPr>
              <a:t>elativna frekvencija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667009836557746E-2"/>
          <c:y val="0.11774603174603175"/>
          <c:w val="0.93379763571341101"/>
          <c:h val="0.53439805873322443"/>
        </c:manualLayout>
      </c:layout>
      <c:barChart>
        <c:barDir val="col"/>
        <c:grouping val="clustered"/>
        <c:varyColors val="0"/>
        <c:ser>
          <c:idx val="0"/>
          <c:order val="0"/>
          <c:tx>
            <c:v>Djevojčice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'Graf 2. anketa ŽM'!$A$3:$A$9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ŽM'!$D$3:$D$9</c:f>
              <c:numCache>
                <c:formatCode>0%</c:formatCode>
                <c:ptCount val="7"/>
                <c:pt idx="0">
                  <c:v>9.6000000000000002E-2</c:v>
                </c:pt>
                <c:pt idx="1">
                  <c:v>0.152</c:v>
                </c:pt>
                <c:pt idx="2">
                  <c:v>0.2</c:v>
                </c:pt>
                <c:pt idx="3">
                  <c:v>0.152</c:v>
                </c:pt>
                <c:pt idx="4">
                  <c:v>0.224</c:v>
                </c:pt>
                <c:pt idx="5">
                  <c:v>0.152</c:v>
                </c:pt>
                <c:pt idx="6">
                  <c:v>2.4E-2</c:v>
                </c:pt>
              </c:numCache>
            </c:numRef>
          </c:val>
        </c:ser>
        <c:ser>
          <c:idx val="1"/>
          <c:order val="1"/>
          <c:tx>
            <c:v>Dječaci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'Graf 2. anketa ŽM'!$A$3:$A$9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ŽM'!$E$3:$E$9</c:f>
              <c:numCache>
                <c:formatCode>0%</c:formatCode>
                <c:ptCount val="7"/>
                <c:pt idx="0">
                  <c:v>5.6338028169014086E-2</c:v>
                </c:pt>
                <c:pt idx="1">
                  <c:v>0.12676056338028169</c:v>
                </c:pt>
                <c:pt idx="2">
                  <c:v>0.14788732394366197</c:v>
                </c:pt>
                <c:pt idx="3">
                  <c:v>0.28873239436619719</c:v>
                </c:pt>
                <c:pt idx="4">
                  <c:v>0.25352112676056338</c:v>
                </c:pt>
                <c:pt idx="5">
                  <c:v>6.3380281690140844E-2</c:v>
                </c:pt>
                <c:pt idx="6">
                  <c:v>6.3380281690140844E-2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3895936"/>
        <c:axId val="134951424"/>
      </c:barChart>
      <c:catAx>
        <c:axId val="11389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4951424"/>
        <c:crosses val="autoZero"/>
        <c:auto val="1"/>
        <c:lblAlgn val="ctr"/>
        <c:lblOffset val="100"/>
        <c:noMultiLvlLbl val="0"/>
      </c:catAx>
      <c:valAx>
        <c:axId val="134951424"/>
        <c:scaling>
          <c:orientation val="minMax"/>
          <c:max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389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8783349962628024"/>
          <c:y val="0.92486745406824133"/>
          <c:w val="0.69253304656161085"/>
          <c:h val="7.3668963254593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hr-HR" sz="2800" baseline="0">
                <a:solidFill>
                  <a:sysClr val="windowText" lastClr="000000"/>
                </a:solidFill>
              </a:rPr>
              <a:t>F</a:t>
            </a:r>
            <a:r>
              <a:rPr lang="en-US" sz="2800" baseline="0">
                <a:solidFill>
                  <a:sysClr val="windowText" lastClr="000000"/>
                </a:solidFill>
              </a:rPr>
              <a:t>rekvencija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5983949847995621E-2"/>
          <c:y val="9.662346052897236E-2"/>
          <c:w val="0.91525033019510149"/>
          <c:h val="0.57079893218475897"/>
        </c:manualLayout>
      </c:layout>
      <c:barChart>
        <c:barDir val="col"/>
        <c:grouping val="clustered"/>
        <c:varyColors val="0"/>
        <c:ser>
          <c:idx val="0"/>
          <c:order val="0"/>
          <c:tx>
            <c:v>Od 1. do 4. razreda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'Graf 2. anketa po raz 4-8'!$A$3:$A$9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 4-8'!$B$3:$B$9</c:f>
              <c:numCache>
                <c:formatCode>General</c:formatCode>
                <c:ptCount val="7"/>
                <c:pt idx="0">
                  <c:v>15</c:v>
                </c:pt>
                <c:pt idx="1">
                  <c:v>19</c:v>
                </c:pt>
                <c:pt idx="2">
                  <c:v>21</c:v>
                </c:pt>
                <c:pt idx="3">
                  <c:v>37</c:v>
                </c:pt>
                <c:pt idx="4">
                  <c:v>32</c:v>
                </c:pt>
                <c:pt idx="5">
                  <c:v>16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v>Od 5. do 8. razreda</c:v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'Graf 2. anketa po raz 4-8'!$A$3:$A$9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 4-8'!$C$3:$C$9</c:f>
              <c:numCache>
                <c:formatCode>General</c:formatCode>
                <c:ptCount val="7"/>
                <c:pt idx="0">
                  <c:v>5</c:v>
                </c:pt>
                <c:pt idx="1">
                  <c:v>18</c:v>
                </c:pt>
                <c:pt idx="2">
                  <c:v>25</c:v>
                </c:pt>
                <c:pt idx="3">
                  <c:v>23</c:v>
                </c:pt>
                <c:pt idx="4">
                  <c:v>32</c:v>
                </c:pt>
                <c:pt idx="5">
                  <c:v>12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23738112"/>
        <c:axId val="81141056"/>
      </c:barChart>
      <c:catAx>
        <c:axId val="12373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141056"/>
        <c:crosses val="autoZero"/>
        <c:auto val="1"/>
        <c:lblAlgn val="ctr"/>
        <c:lblOffset val="100"/>
        <c:noMultiLvlLbl val="0"/>
      </c:catAx>
      <c:valAx>
        <c:axId val="81141056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3738112"/>
        <c:crosses val="autoZero"/>
        <c:crossBetween val="between"/>
        <c:majorUnit val="2"/>
        <c:minorUnit val="0.5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28026638117603719"/>
          <c:y val="0.90245214774982396"/>
          <c:w val="0.46873163880830687"/>
          <c:h val="7.8466967543691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>
                <a:solidFill>
                  <a:sysClr val="windowText" lastClr="000000"/>
                </a:solidFill>
              </a:rPr>
              <a:t>Frekvencija</a:t>
            </a:r>
            <a:r>
              <a:rPr lang="hr-HR" sz="2800" baseline="0">
                <a:solidFill>
                  <a:sysClr val="windowText" lastClr="000000"/>
                </a:solidFill>
              </a:rPr>
              <a:t> po razredima</a:t>
            </a:r>
            <a:endParaRPr lang="en-US" sz="2800" baseline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2412618399044003E-2"/>
          <c:y val="7.82190354682087E-2"/>
          <c:w val="0.96473868119673523"/>
          <c:h val="0.66119838405984077"/>
        </c:manualLayout>
      </c:layout>
      <c:barChart>
        <c:barDir val="col"/>
        <c:grouping val="clustered"/>
        <c:varyColors val="0"/>
        <c:ser>
          <c:idx val="0"/>
          <c:order val="0"/>
          <c:tx>
            <c:v>1. razred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'Graf 2. anketa po razredima'!$A$3:$A$9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razredima'!$B$3:$B$9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16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v>2. razred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'Graf 2. anketa po razredima'!$A$3:$A$9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razredima'!$C$3:$C$9</c:f>
              <c:numCache>
                <c:formatCode>General</c:formatCode>
                <c:ptCount val="7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2"/>
          <c:order val="2"/>
          <c:tx>
            <c:v>3. razred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'Graf 2. anketa po razredima'!$A$3:$A$9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razredima'!$D$3:$D$9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7</c:v>
                </c:pt>
                <c:pt idx="3">
                  <c:v>5</c:v>
                </c:pt>
                <c:pt idx="4">
                  <c:v>8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v>4. razred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'Graf 2. anketa po razredima'!$A$3:$A$9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razredima'!$E$3:$E$9</c:f>
              <c:numCache>
                <c:formatCode>General</c:formatCode>
                <c:ptCount val="7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8</c:v>
                </c:pt>
                <c:pt idx="4">
                  <c:v>13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ser>
          <c:idx val="4"/>
          <c:order val="4"/>
          <c:tx>
            <c:v>5. razred</c:v>
          </c:tx>
          <c:spPr>
            <a:solidFill>
              <a:srgbClr val="9954CC"/>
            </a:solidFill>
            <a:ln>
              <a:noFill/>
            </a:ln>
            <a:effectLst/>
          </c:spPr>
          <c:invertIfNegative val="0"/>
          <c:cat>
            <c:strRef>
              <c:f>'Graf 2. anketa po razredima'!$A$3:$A$9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razredima'!$F$3:$F$9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10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5"/>
          <c:order val="5"/>
          <c:tx>
            <c:v>6. razred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'Graf 2. anketa po razredima'!$A$3:$A$9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razredima'!$G$3:$G$9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10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v>7. razred</c:v>
          </c:tx>
          <c:spPr>
            <a:solidFill>
              <a:srgbClr val="05FF76"/>
            </a:solidFill>
            <a:ln>
              <a:noFill/>
            </a:ln>
            <a:effectLst/>
          </c:spPr>
          <c:invertIfNegative val="0"/>
          <c:cat>
            <c:strRef>
              <c:f>'Graf 2. anketa po razredima'!$A$3:$A$9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razredima'!$H$3:$H$9</c:f>
              <c:numCache>
                <c:formatCode>General</c:formatCode>
                <c:ptCount val="7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9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ser>
          <c:idx val="7"/>
          <c:order val="7"/>
          <c:tx>
            <c:v>8. razred</c:v>
          </c:tx>
          <c:spPr>
            <a:solidFill>
              <a:srgbClr val="EC225C"/>
            </a:solidFill>
            <a:ln>
              <a:noFill/>
            </a:ln>
            <a:effectLst/>
          </c:spPr>
          <c:invertIfNegative val="0"/>
          <c:cat>
            <c:strRef>
              <c:f>'Graf 2. anketa po razredima'!$A$3:$A$9</c:f>
              <c:strCache>
                <c:ptCount val="7"/>
                <c:pt idx="0">
                  <c:v>voće</c:v>
                </c:pt>
                <c:pt idx="1">
                  <c:v>mliječni proizvod (mlijeko, maslac, mliječni/sirni namaz)</c:v>
                </c:pt>
                <c:pt idx="2">
                  <c:v>nešto iz pekare</c:v>
                </c:pt>
                <c:pt idx="3">
                  <c:v>sendvič</c:v>
                </c:pt>
                <c:pt idx="4">
                  <c:v>pahuljice, čokolino, griz</c:v>
                </c:pt>
                <c:pt idx="5">
                  <c:v>namaz: pašteta, čokoladni namaz, džem/pekmez</c:v>
                </c:pt>
                <c:pt idx="6">
                  <c:v>ostalo</c:v>
                </c:pt>
              </c:strCache>
            </c:strRef>
          </c:cat>
          <c:val>
            <c:numRef>
              <c:f>'Graf 2. anketa po razredima'!$I$3:$I$9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250112"/>
        <c:axId val="134954304"/>
      </c:barChart>
      <c:catAx>
        <c:axId val="18025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34954304"/>
        <c:crosses val="autoZero"/>
        <c:auto val="1"/>
        <c:lblAlgn val="ctr"/>
        <c:lblOffset val="100"/>
        <c:noMultiLvlLbl val="0"/>
      </c:catAx>
      <c:valAx>
        <c:axId val="134954304"/>
        <c:scaling>
          <c:orientation val="minMax"/>
          <c:max val="1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025011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6292075332688678E-2"/>
          <c:y val="0.95372447346520706"/>
          <c:w val="0.9836241785390023"/>
          <c:h val="4.62755265347929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C876-D6B8-40E6-A5E6-61CC912FB7AA}" type="datetimeFigureOut">
              <a:rPr lang="hr-HR" smtClean="0"/>
              <a:t>22.8.2017.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0DC16-7607-4FB2-B93F-B5FF41EFD06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0055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DC16-7607-4FB2-B93F-B5FF41EFD06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5382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DC16-7607-4FB2-B93F-B5FF41EFD06C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787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DC16-7607-4FB2-B93F-B5FF41EFD06C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62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DC16-7607-4FB2-B93F-B5FF41EFD06C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68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0DC16-7607-4FB2-B93F-B5FF41EFD06C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6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804"/>
            <a:ext cx="7772400" cy="1470025"/>
          </a:xfrm>
        </p:spPr>
        <p:txBody>
          <a:bodyPr/>
          <a:lstStyle/>
          <a:p>
            <a:r>
              <a:rPr lang="hr-HR" dirty="0" smtClean="0"/>
              <a:t>Što jedeš za doručak?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0"/>
            <a:ext cx="3342227" cy="19872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7795">
            <a:off x="218226" y="2113281"/>
            <a:ext cx="4267200" cy="284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6245">
            <a:off x="5715000" y="2286000"/>
            <a:ext cx="2880360" cy="249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829370"/>
              </p:ext>
            </p:extLst>
          </p:nvPr>
        </p:nvGraphicFramePr>
        <p:xfrm>
          <a:off x="228600" y="304800"/>
          <a:ext cx="8686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21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hr-HR" dirty="0">
                <a:solidFill>
                  <a:prstClr val="black"/>
                </a:solidFill>
              </a:rPr>
              <a:t>prikazani podaci govore o razlikama i sličnostima u navikama između učenika 1.</a:t>
            </a:r>
            <a:r>
              <a:rPr lang="hr-HR" dirty="0">
                <a:sym typeface="Symbol"/>
              </a:rPr>
              <a:t></a:t>
            </a:r>
            <a:r>
              <a:rPr lang="hr-HR" dirty="0">
                <a:solidFill>
                  <a:prstClr val="black"/>
                </a:solidFill>
              </a:rPr>
              <a:t>8.</a:t>
            </a:r>
            <a:r>
              <a:rPr lang="hr-HR" dirty="0"/>
              <a:t> razreda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382659"/>
              </p:ext>
            </p:extLst>
          </p:nvPr>
        </p:nvGraphicFramePr>
        <p:xfrm>
          <a:off x="228600" y="1752600"/>
          <a:ext cx="8763004" cy="4956810"/>
        </p:xfrm>
        <a:graphic>
          <a:graphicData uri="http://schemas.openxmlformats.org/drawingml/2006/table">
            <a:tbl>
              <a:tblPr/>
              <a:tblGrid>
                <a:gridCol w="3734444"/>
                <a:gridCol w="628570"/>
                <a:gridCol w="628570"/>
                <a:gridCol w="628570"/>
                <a:gridCol w="628570"/>
                <a:gridCol w="628570"/>
                <a:gridCol w="628570"/>
                <a:gridCol w="628570"/>
                <a:gridCol w="628570"/>
              </a:tblGrid>
              <a:tr h="4802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Što jedeš za doručak?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frekvencija po razredima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0271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48027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voće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85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mliječni proizvod (mlijeko, maslac, mliječni/sirni namaz)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7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nešto iz pekare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7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sendvič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7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pahuljice, čokolino, griz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85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namaz: pašteta, čokoladni namaz, džem/pekmez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71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ostalo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271">
                <a:tc>
                  <a:txBody>
                    <a:bodyPr/>
                    <a:lstStyle/>
                    <a:p>
                      <a:pPr algn="ctr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81" marR="8681" marT="86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26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955889"/>
              </p:ext>
            </p:extLst>
          </p:nvPr>
        </p:nvGraphicFramePr>
        <p:xfrm>
          <a:off x="228600" y="152400"/>
          <a:ext cx="86868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31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 rezultata istraživanja došli smo do zaključka kako naši učenici imaju </a:t>
            </a:r>
            <a:r>
              <a:rPr lang="hr-HR" dirty="0" smtClean="0"/>
              <a:t>slične prehrambene navike u pogledu odabira namirnica za doručak</a:t>
            </a:r>
          </a:p>
          <a:p>
            <a:r>
              <a:rPr lang="hr-HR" dirty="0" smtClean="0"/>
              <a:t>Najzastupljenije namirnice: pahuljice, čokolino, griz zatim sendvič pa nešto iz pekare te mliječni proizvodi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07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hr-HR" sz="4400" dirty="0">
                <a:solidFill>
                  <a:prstClr val="black"/>
                </a:solidFill>
                <a:ea typeface="+mj-ea"/>
                <a:cs typeface="+mj-cs"/>
              </a:rPr>
              <a:t>Ali ipak za kraj...</a:t>
            </a:r>
            <a:endParaRPr lang="hr-HR" dirty="0" smtClean="0"/>
          </a:p>
          <a:p>
            <a:pPr marL="0" indent="0" algn="ctr">
              <a:buNone/>
            </a:pPr>
            <a:endParaRPr lang="hr-HR" sz="4400" dirty="0" smtClean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hr-HR" sz="4400" dirty="0" smtClean="0">
                <a:solidFill>
                  <a:prstClr val="black"/>
                </a:solidFill>
              </a:rPr>
              <a:t>„</a:t>
            </a:r>
            <a:r>
              <a:rPr lang="hr-HR" sz="4400" dirty="0"/>
              <a:t>Najukusnije je ono jelo koje jedeš kad si gladan</a:t>
            </a:r>
            <a:r>
              <a:rPr lang="hr-HR" sz="4400" dirty="0" smtClean="0"/>
              <a:t>!</a:t>
            </a:r>
            <a:r>
              <a:rPr lang="hr-HR" sz="4400" dirty="0" smtClean="0">
                <a:solidFill>
                  <a:prstClr val="black"/>
                </a:solidFill>
              </a:rPr>
              <a:t>”</a:t>
            </a:r>
            <a:endParaRPr lang="hr-HR" sz="4400" dirty="0">
              <a:solidFill>
                <a:prstClr val="black"/>
              </a:solidFill>
            </a:endParaRPr>
          </a:p>
          <a:p>
            <a:pPr marL="0" lvl="0" indent="0" algn="r">
              <a:buNone/>
            </a:pPr>
            <a:r>
              <a:rPr lang="hr-HR" sz="2800" dirty="0">
                <a:solidFill>
                  <a:prstClr val="black"/>
                </a:solidFill>
              </a:rPr>
              <a:t>-narodna poslovica-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4"/>
          <a:stretch/>
        </p:blipFill>
        <p:spPr>
          <a:xfrm>
            <a:off x="7086600" y="4343400"/>
            <a:ext cx="1981200" cy="23915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95700"/>
            <a:ext cx="3505200" cy="2628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06809"/>
            <a:ext cx="1990725" cy="19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4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anketa </a:t>
            </a:r>
            <a:r>
              <a:rPr lang="hr-HR" i="1" dirty="0" smtClean="0"/>
              <a:t>Što jedeš za doručak? </a:t>
            </a:r>
            <a:r>
              <a:rPr lang="hr-HR" dirty="0"/>
              <a:t>provedena je u svim razredima OŠ Augusta Cesarca u prosincu 2016. godine</a:t>
            </a:r>
          </a:p>
          <a:p>
            <a:r>
              <a:rPr lang="hr-HR" dirty="0"/>
              <a:t>anketu su proveli učenici </a:t>
            </a:r>
            <a:r>
              <a:rPr lang="hr-HR" dirty="0" smtClean="0"/>
              <a:t>7.b </a:t>
            </a:r>
            <a:r>
              <a:rPr lang="hr-HR" dirty="0"/>
              <a:t>razreda</a:t>
            </a:r>
          </a:p>
          <a:p>
            <a:r>
              <a:rPr lang="hr-HR" dirty="0"/>
              <a:t>rezultate su obradili </a:t>
            </a:r>
            <a:r>
              <a:rPr lang="hr-HR" dirty="0" smtClean="0"/>
              <a:t>učenici 7. b u </a:t>
            </a:r>
            <a:r>
              <a:rPr lang="hr-HR" dirty="0"/>
              <a:t>suradnji s profesoricom Antonijom Režić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02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30480"/>
            <a:ext cx="8351520" cy="6095683"/>
          </a:xfrm>
        </p:spPr>
        <p:txBody>
          <a:bodyPr/>
          <a:lstStyle/>
          <a:p>
            <a:r>
              <a:rPr lang="hr-HR" dirty="0"/>
              <a:t>pored svakog odgovora prikazan je broj odnosno postotak učenika koji su odabrali taj odgovor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06728"/>
              </p:ext>
            </p:extLst>
          </p:nvPr>
        </p:nvGraphicFramePr>
        <p:xfrm>
          <a:off x="533400" y="1571679"/>
          <a:ext cx="7924801" cy="5133921"/>
        </p:xfrm>
        <a:graphic>
          <a:graphicData uri="http://schemas.openxmlformats.org/drawingml/2006/table">
            <a:tbl>
              <a:tblPr/>
              <a:tblGrid>
                <a:gridCol w="5232475"/>
                <a:gridCol w="1346163"/>
                <a:gridCol w="1346163"/>
              </a:tblGrid>
              <a:tr h="61471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Što jedeš za doručak?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frekvencija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relativna frekvencija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4829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voće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1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mliječni proizvod (mlijeko, maslac, mliječni/sirni namaz…)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nešto iz pekare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sendvič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pahuljice, čokolino, griz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1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namaz: pašteta, čokoladni namaz, džem/pekmez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ostalo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97">
                <a:tc>
                  <a:txBody>
                    <a:bodyPr/>
                    <a:lstStyle/>
                    <a:p>
                      <a:pPr algn="ctr" fontAlgn="ctr"/>
                      <a:endParaRPr lang="hr-H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3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843341"/>
              </p:ext>
            </p:extLst>
          </p:nvPr>
        </p:nvGraphicFramePr>
        <p:xfrm>
          <a:off x="228600" y="228600"/>
          <a:ext cx="8763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89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131394"/>
              </p:ext>
            </p:extLst>
          </p:nvPr>
        </p:nvGraphicFramePr>
        <p:xfrm>
          <a:off x="152400" y="152400"/>
          <a:ext cx="88392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23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hr-HR" dirty="0"/>
              <a:t>prikazani podaci govore o razlikama i sličnostima u navikama među ženskom (Ž) i muškom (M) populacijom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529172"/>
              </p:ext>
            </p:extLst>
          </p:nvPr>
        </p:nvGraphicFramePr>
        <p:xfrm>
          <a:off x="152399" y="1905000"/>
          <a:ext cx="8839203" cy="4632289"/>
        </p:xfrm>
        <a:graphic>
          <a:graphicData uri="http://schemas.openxmlformats.org/drawingml/2006/table">
            <a:tbl>
              <a:tblPr/>
              <a:tblGrid>
                <a:gridCol w="4900269"/>
                <a:gridCol w="982607"/>
                <a:gridCol w="986860"/>
                <a:gridCol w="986860"/>
                <a:gridCol w="982607"/>
              </a:tblGrid>
              <a:tr h="42254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Što jedeš za doručak?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frekvencija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relativna frekvencija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2254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254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voće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2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mliječni proizvod (mlijeko, maslac, mliječni/sirni namaz)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4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nešto iz pekare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4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sendvič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4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pahuljice, čokolino, griz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4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namaz: pašteta, čokoladni namaz, džem/pekmez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4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ostalo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542">
                <a:tc>
                  <a:txBody>
                    <a:bodyPr/>
                    <a:lstStyle/>
                    <a:p>
                      <a:pPr algn="ctr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3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177670"/>
              </p:ext>
            </p:extLst>
          </p:nvPr>
        </p:nvGraphicFramePr>
        <p:xfrm>
          <a:off x="152400" y="0"/>
          <a:ext cx="8686800" cy="673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116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Grafiko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902893"/>
              </p:ext>
            </p:extLst>
          </p:nvPr>
        </p:nvGraphicFramePr>
        <p:xfrm>
          <a:off x="228600" y="228600"/>
          <a:ext cx="86868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64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hr-HR" dirty="0"/>
              <a:t>prikazani podaci govore o razlikama i sličnostima u navikama između nižih (1.</a:t>
            </a:r>
            <a:r>
              <a:rPr lang="hr-HR" dirty="0">
                <a:sym typeface="Symbol"/>
              </a:rPr>
              <a:t>4</a:t>
            </a:r>
            <a:r>
              <a:rPr lang="hr-HR" dirty="0"/>
              <a:t>.) i viših (5.</a:t>
            </a:r>
            <a:r>
              <a:rPr lang="hr-HR" dirty="0">
                <a:sym typeface="Symbol"/>
              </a:rPr>
              <a:t></a:t>
            </a:r>
            <a:r>
              <a:rPr lang="hr-HR" dirty="0"/>
              <a:t>8.) razreda</a:t>
            </a:r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53525"/>
              </p:ext>
            </p:extLst>
          </p:nvPr>
        </p:nvGraphicFramePr>
        <p:xfrm>
          <a:off x="533401" y="1905001"/>
          <a:ext cx="8381999" cy="4785258"/>
        </p:xfrm>
        <a:graphic>
          <a:graphicData uri="http://schemas.openxmlformats.org/drawingml/2006/table">
            <a:tbl>
              <a:tblPr/>
              <a:tblGrid>
                <a:gridCol w="5363020"/>
                <a:gridCol w="1514050"/>
                <a:gridCol w="1504929"/>
              </a:tblGrid>
              <a:tr h="3729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Što jedeš za doručak?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frekvencija po razredima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29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1.- 4.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5.- 8.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voće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mliječni proizvod (mlijeko, maslac, mliječni/sirni namaz)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nešto iz pekare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sendvič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pahuljice, čokolino, griz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namaz: pašteta, čokoladni namaz, džem/pekmez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ostalo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05">
                <a:tc>
                  <a:txBody>
                    <a:bodyPr/>
                    <a:lstStyle/>
                    <a:p>
                      <a:pPr algn="ctr" fontAlgn="ctr"/>
                      <a:endParaRPr lang="hr-H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523</Words>
  <Application>Microsoft Office PowerPoint</Application>
  <PresentationFormat>On-screen Show (4:3)</PresentationFormat>
  <Paragraphs>207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Što jedeš za doručak?</vt:lpstr>
      <vt:lpstr>UVOD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ZAKLJUČAK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Što jedeš za doručak?</dc:title>
  <dc:creator>Korisnik</dc:creator>
  <cp:lastModifiedBy>Korisnik</cp:lastModifiedBy>
  <cp:revision>8</cp:revision>
  <dcterms:created xsi:type="dcterms:W3CDTF">2006-08-16T00:00:00Z</dcterms:created>
  <dcterms:modified xsi:type="dcterms:W3CDTF">2017-08-22T16:27:51Z</dcterms:modified>
</cp:coreProperties>
</file>