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2800" baseline="0">
                <a:solidFill>
                  <a:sysClr val="windowText" lastClr="000000"/>
                </a:solidFill>
              </a:rPr>
              <a:t>F</a:t>
            </a:r>
            <a:r>
              <a:rPr lang="en-US" sz="2800" baseline="0">
                <a:solidFill>
                  <a:sysClr val="windowText" lastClr="000000"/>
                </a:solidFill>
              </a:rPr>
              <a:t>rekvencija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1943148908454393E-2"/>
          <c:y val="8.715645387194737E-2"/>
          <c:w val="0.88961909303434561"/>
          <c:h val="0.6936072187456892"/>
        </c:manualLayout>
      </c:layout>
      <c:barChart>
        <c:barDir val="col"/>
        <c:grouping val="clustered"/>
        <c:varyColors val="0"/>
        <c:ser>
          <c:idx val="0"/>
          <c:order val="0"/>
          <c:tx>
            <c:v>Od 1. do 4. razreda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'Graf 1. anketa po raz 4-8'!$A$3:$A$9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 4-8'!$B$3:$B$9</c:f>
              <c:numCache>
                <c:formatCode>General</c:formatCode>
                <c:ptCount val="7"/>
                <c:pt idx="0">
                  <c:v>110</c:v>
                </c:pt>
                <c:pt idx="1">
                  <c:v>7</c:v>
                </c:pt>
                <c:pt idx="2">
                  <c:v>0</c:v>
                </c:pt>
                <c:pt idx="3">
                  <c:v>17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v>Od 5. do 8. razreda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'Graf 1. anketa po raz 4-8'!$A$3:$A$9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 4-8'!$C$3:$C$9</c:f>
              <c:numCache>
                <c:formatCode>General</c:formatCode>
                <c:ptCount val="7"/>
                <c:pt idx="0">
                  <c:v>82</c:v>
                </c:pt>
                <c:pt idx="1">
                  <c:v>3</c:v>
                </c:pt>
                <c:pt idx="2">
                  <c:v>12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7123072"/>
        <c:axId val="90568896"/>
      </c:barChart>
      <c:catAx>
        <c:axId val="15712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568896"/>
        <c:crosses val="autoZero"/>
        <c:auto val="1"/>
        <c:lblAlgn val="ctr"/>
        <c:lblOffset val="100"/>
        <c:noMultiLvlLbl val="0"/>
      </c:catAx>
      <c:valAx>
        <c:axId val="90568896"/>
        <c:scaling>
          <c:orientation val="minMax"/>
          <c:max val="1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712307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92717690450976076"/>
          <c:w val="1"/>
          <c:h val="7.22813809205773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 err="1">
                <a:solidFill>
                  <a:sysClr val="windowText" lastClr="000000"/>
                </a:solidFill>
              </a:rPr>
              <a:t>Frekvencija</a:t>
            </a:r>
            <a:r>
              <a:rPr lang="en-US" sz="2800" baseline="0" dirty="0">
                <a:solidFill>
                  <a:sysClr val="windowText" lastClr="000000"/>
                </a:solidFill>
              </a:rPr>
              <a:t> </a:t>
            </a:r>
            <a:r>
              <a:rPr lang="en-US" sz="2800" baseline="0" dirty="0" err="1">
                <a:solidFill>
                  <a:sysClr val="windowText" lastClr="000000"/>
                </a:solidFill>
              </a:rPr>
              <a:t>po</a:t>
            </a:r>
            <a:r>
              <a:rPr lang="en-US" sz="2800" baseline="0" dirty="0">
                <a:solidFill>
                  <a:sysClr val="windowText" lastClr="000000"/>
                </a:solidFill>
              </a:rPr>
              <a:t> </a:t>
            </a:r>
            <a:r>
              <a:rPr lang="en-US" sz="2800" baseline="0" dirty="0" err="1">
                <a:solidFill>
                  <a:sysClr val="windowText" lastClr="000000"/>
                </a:solidFill>
              </a:rPr>
              <a:t>razredima</a:t>
            </a:r>
            <a:endParaRPr lang="en-US" sz="2800" baseline="0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1261015957565592E-2"/>
          <c:y val="0.13040163155414072"/>
          <c:w val="0.96151087374907984"/>
          <c:h val="0.55017980382224529"/>
        </c:manualLayout>
      </c:layout>
      <c:barChart>
        <c:barDir val="col"/>
        <c:grouping val="clustered"/>
        <c:varyColors val="0"/>
        <c:ser>
          <c:idx val="0"/>
          <c:order val="0"/>
          <c:tx>
            <c:v>1. razred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razredima'!$B$3:$B$9</c:f>
              <c:numCache>
                <c:formatCode>General</c:formatCode>
                <c:ptCount val="7"/>
                <c:pt idx="0">
                  <c:v>29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v>2. razred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razredima'!$C$3:$C$9</c:f>
              <c:numCache>
                <c:formatCode>General</c:formatCode>
                <c:ptCount val="7"/>
                <c:pt idx="0">
                  <c:v>26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v>3. razred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razredima'!$D$3:$D$9</c:f>
              <c:numCache>
                <c:formatCode>General</c:formatCode>
                <c:ptCount val="7"/>
                <c:pt idx="0">
                  <c:v>26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v>4. razred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razredima'!$E$3:$E$9</c:f>
              <c:numCache>
                <c:formatCode>General</c:formatCode>
                <c:ptCount val="7"/>
                <c:pt idx="0">
                  <c:v>29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v>5. razred</c:v>
          </c:tx>
          <c:spPr>
            <a:solidFill>
              <a:srgbClr val="9954CC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razredima'!$F$3:$F$9</c:f>
              <c:numCache>
                <c:formatCode>General</c:formatCode>
                <c:ptCount val="7"/>
                <c:pt idx="0">
                  <c:v>26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v>6. razred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razredima'!$G$3:$G$9</c:f>
              <c:numCache>
                <c:formatCode>General</c:formatCode>
                <c:ptCount val="7"/>
                <c:pt idx="0">
                  <c:v>21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ser>
          <c:idx val="6"/>
          <c:order val="6"/>
          <c:tx>
            <c:v>7. razred</c:v>
          </c:tx>
          <c:spPr>
            <a:solidFill>
              <a:srgbClr val="05FF76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razredima'!$H$3:$H$9</c:f>
              <c:numCache>
                <c:formatCode>General</c:formatCode>
                <c:ptCount val="7"/>
                <c:pt idx="0">
                  <c:v>16</c:v>
                </c:pt>
                <c:pt idx="1">
                  <c:v>1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7"/>
          <c:order val="7"/>
          <c:tx>
            <c:v>8. razred</c:v>
          </c:tx>
          <c:spPr>
            <a:solidFill>
              <a:srgbClr val="EC225C"/>
            </a:solidFill>
            <a:ln>
              <a:noFill/>
            </a:ln>
            <a:effectLst/>
          </c:spPr>
          <c:invertIfNegative val="0"/>
          <c:cat>
            <c:strRef>
              <c:f>'Graf 1. anketa po razredima'!$A$3:$A$9</c:f>
              <c:strCache>
                <c:ptCount val="7"/>
                <c:pt idx="0">
                  <c:v>svaki dan</c:v>
                </c:pt>
                <c:pt idx="1">
                  <c:v>samo kada idem ujutro u školu</c:v>
                </c:pt>
                <c:pt idx="2">
                  <c:v>samo kada idem popodne u školu</c:v>
                </c:pt>
                <c:pt idx="3">
                  <c:v>3 do 4 puta tjedno</c:v>
                </c:pt>
                <c:pt idx="4">
                  <c:v>samo vikendom</c:v>
                </c:pt>
                <c:pt idx="5">
                  <c:v>nikada</c:v>
                </c:pt>
                <c:pt idx="6">
                  <c:v>ostalo</c:v>
                </c:pt>
              </c:strCache>
            </c:strRef>
          </c:cat>
          <c:val>
            <c:numRef>
              <c:f>'Graf 1. anketa po razredima'!$I$3:$I$9</c:f>
              <c:numCache>
                <c:formatCode>General</c:formatCode>
                <c:ptCount val="7"/>
                <c:pt idx="0">
                  <c:v>19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803136"/>
        <c:axId val="90546176"/>
      </c:barChart>
      <c:catAx>
        <c:axId val="1558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546176"/>
        <c:crosses val="autoZero"/>
        <c:auto val="1"/>
        <c:lblAlgn val="ctr"/>
        <c:lblOffset val="100"/>
        <c:noMultiLvlLbl val="0"/>
      </c:catAx>
      <c:valAx>
        <c:axId val="9054617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80313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89105017104057105"/>
          <c:w val="1"/>
          <c:h val="0.107564471890389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Koliko puta tjedno doručkuješ?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133600"/>
            <a:ext cx="4684201" cy="31676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47330"/>
            <a:ext cx="2667000" cy="22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9743"/>
              </p:ext>
            </p:extLst>
          </p:nvPr>
        </p:nvGraphicFramePr>
        <p:xfrm>
          <a:off x="0" y="3048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97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hr-HR" dirty="0">
                <a:solidFill>
                  <a:prstClr val="black"/>
                </a:solidFill>
              </a:rPr>
              <a:t>prikazani podaci govore o razlikama i sličnostima u </a:t>
            </a:r>
            <a:r>
              <a:rPr lang="hr-HR" dirty="0" smtClean="0">
                <a:solidFill>
                  <a:prstClr val="black"/>
                </a:solidFill>
              </a:rPr>
              <a:t>navikama između učenika 1.</a:t>
            </a:r>
            <a:r>
              <a:rPr lang="hr-HR" dirty="0" smtClean="0">
                <a:sym typeface="Symbol"/>
              </a:rPr>
              <a:t></a:t>
            </a:r>
            <a:r>
              <a:rPr lang="hr-HR" dirty="0" smtClean="0">
                <a:solidFill>
                  <a:prstClr val="black"/>
                </a:solidFill>
              </a:rPr>
              <a:t>8.</a:t>
            </a:r>
            <a:r>
              <a:rPr lang="hr-HR" dirty="0" smtClean="0"/>
              <a:t> razreda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275189"/>
              </p:ext>
            </p:extLst>
          </p:nvPr>
        </p:nvGraphicFramePr>
        <p:xfrm>
          <a:off x="152400" y="1828800"/>
          <a:ext cx="8839204" cy="4894016"/>
        </p:xfrm>
        <a:graphic>
          <a:graphicData uri="http://schemas.openxmlformats.org/drawingml/2006/table">
            <a:tbl>
              <a:tblPr/>
              <a:tblGrid>
                <a:gridCol w="3308940"/>
                <a:gridCol w="691283"/>
                <a:gridCol w="691283"/>
                <a:gridCol w="691283"/>
                <a:gridCol w="691283"/>
                <a:gridCol w="691283"/>
                <a:gridCol w="691283"/>
                <a:gridCol w="691283"/>
                <a:gridCol w="691283"/>
              </a:tblGrid>
              <a:tr h="4572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Koliko puta tjedno doručuješ?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po razredima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svaki dan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ujutro u školu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popodne u školu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do 4 puta tjedno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vikendom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nikada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endParaRPr lang="hr-H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6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859819"/>
              </p:ext>
            </p:extLst>
          </p:nvPr>
        </p:nvGraphicFramePr>
        <p:xfrm>
          <a:off x="152400" y="533400"/>
          <a:ext cx="8839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2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hr-HR" dirty="0" smtClean="0"/>
              <a:t>Iz rezultata istraživanja došli smo do zaključka kako naši učenici imaju dobre navike uzimanja doručka budući da je čak 73% ispitanika odgovorilo da doručkuje svaki dan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32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 zato...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endParaRPr lang="hr-HR" dirty="0"/>
          </a:p>
          <a:p>
            <a:endParaRPr lang="hr-HR" dirty="0" smtClean="0"/>
          </a:p>
          <a:p>
            <a:pPr marL="0" indent="0" algn="ctr">
              <a:buNone/>
            </a:pPr>
            <a:r>
              <a:rPr lang="hr-HR" sz="4400" dirty="0" smtClean="0"/>
              <a:t>„Doručkuj kao kralj</a:t>
            </a:r>
          </a:p>
          <a:p>
            <a:pPr marL="0" indent="0" algn="ctr">
              <a:buNone/>
            </a:pPr>
            <a:r>
              <a:rPr lang="hr-HR" sz="4400" dirty="0" smtClean="0"/>
              <a:t>   ručaj kao gospodin</a:t>
            </a:r>
          </a:p>
          <a:p>
            <a:pPr marL="0" indent="0" algn="ctr">
              <a:buNone/>
            </a:pPr>
            <a:r>
              <a:rPr lang="hr-HR" sz="4400" dirty="0" smtClean="0"/>
              <a:t>       večeraj kao siromah.”</a:t>
            </a:r>
          </a:p>
          <a:p>
            <a:pPr marL="0" indent="0" algn="r">
              <a:buNone/>
            </a:pPr>
            <a:r>
              <a:rPr lang="hr-HR" sz="2800" dirty="0" smtClean="0"/>
              <a:t>-narodna poslovica-</a:t>
            </a:r>
            <a:endParaRPr lang="hr-H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7200"/>
            <a:ext cx="2377440" cy="2377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4800"/>
            <a:ext cx="25146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anketa </a:t>
            </a:r>
            <a:r>
              <a:rPr lang="hr-HR" i="1" dirty="0" smtClean="0"/>
              <a:t>Koliko puta tjedno doručkuješ? </a:t>
            </a:r>
            <a:r>
              <a:rPr lang="hr-HR" dirty="0" smtClean="0"/>
              <a:t>provedena je u svim razredima OŠ Augusta Cesarca u prosincu 2016. godine</a:t>
            </a:r>
          </a:p>
          <a:p>
            <a:r>
              <a:rPr lang="hr-HR" dirty="0"/>
              <a:t>a</a:t>
            </a:r>
            <a:r>
              <a:rPr lang="hr-HR" dirty="0" smtClean="0"/>
              <a:t>nketu su proveli učenici 7.a razreda</a:t>
            </a:r>
          </a:p>
          <a:p>
            <a:r>
              <a:rPr lang="hr-HR" dirty="0" smtClean="0"/>
              <a:t>rezultate su obradili Klara Rihtermoc i Noa Putnik u suradnji s profesoricom Antonijom Režić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76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2133600"/>
          </a:xfrm>
        </p:spPr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hr-HR" dirty="0"/>
              <a:t>p</a:t>
            </a:r>
            <a:r>
              <a:rPr lang="hr-HR" dirty="0" smtClean="0"/>
              <a:t>ored svakog odgovora prikazan je broj odnosno postotak učenika koji su odabrali taj odgovor</a:t>
            </a: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75103"/>
              </p:ext>
            </p:extLst>
          </p:nvPr>
        </p:nvGraphicFramePr>
        <p:xfrm>
          <a:off x="457199" y="2362197"/>
          <a:ext cx="8382001" cy="4276725"/>
        </p:xfrm>
        <a:graphic>
          <a:graphicData uri="http://schemas.openxmlformats.org/drawingml/2006/table">
            <a:tbl>
              <a:tblPr/>
              <a:tblGrid>
                <a:gridCol w="4207697"/>
                <a:gridCol w="2087152"/>
                <a:gridCol w="2087152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Koliko puta tjedno doručuješ?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relativna frekvencija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svaki dan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ujutro u školu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popodne u školu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do 4 puta tjedno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vikendom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nikada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endParaRPr lang="hr-H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8321203" cy="5405556"/>
          </a:xfrm>
        </p:spPr>
      </p:pic>
    </p:spTree>
    <p:extLst>
      <p:ext uri="{BB962C8B-B14F-4D97-AF65-F5344CB8AC3E}">
        <p14:creationId xmlns:p14="http://schemas.microsoft.com/office/powerpoint/2010/main" val="27137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2"/>
          <a:stretch/>
        </p:blipFill>
        <p:spPr>
          <a:xfrm>
            <a:off x="241738" y="609600"/>
            <a:ext cx="8597462" cy="6096000"/>
          </a:xfrm>
        </p:spPr>
      </p:pic>
    </p:spTree>
    <p:extLst>
      <p:ext uri="{BB962C8B-B14F-4D97-AF65-F5344CB8AC3E}">
        <p14:creationId xmlns:p14="http://schemas.microsoft.com/office/powerpoint/2010/main" val="36621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49" y="381000"/>
            <a:ext cx="8229600" cy="4525963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rikazani podaci govore o razlikama i sličnostima u navikama među ženskom (Ž) i muškom (M) populacijom</a:t>
            </a: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79720"/>
              </p:ext>
            </p:extLst>
          </p:nvPr>
        </p:nvGraphicFramePr>
        <p:xfrm>
          <a:off x="228600" y="2285999"/>
          <a:ext cx="8686800" cy="4185285"/>
        </p:xfrm>
        <a:graphic>
          <a:graphicData uri="http://schemas.openxmlformats.org/drawingml/2006/table">
            <a:tbl>
              <a:tblPr/>
              <a:tblGrid>
                <a:gridCol w="3781312"/>
                <a:gridCol w="1226372"/>
                <a:gridCol w="1226372"/>
                <a:gridCol w="1226372"/>
                <a:gridCol w="1226372"/>
              </a:tblGrid>
              <a:tr h="3962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Koliko puta tjedno doručuješ?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relativna frekvencija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9624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svaki dan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ujutro u školu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popodne u školu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do 4 puta tjedno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vikendom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nikada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ctr"/>
                      <a:endParaRPr lang="hr-H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2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990600"/>
            <a:ext cx="8996147" cy="5333999"/>
          </a:xfrm>
        </p:spPr>
      </p:pic>
    </p:spTree>
    <p:extLst>
      <p:ext uri="{BB962C8B-B14F-4D97-AF65-F5344CB8AC3E}">
        <p14:creationId xmlns:p14="http://schemas.microsoft.com/office/powerpoint/2010/main" val="18882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3" y="1143000"/>
            <a:ext cx="9131677" cy="4929489"/>
          </a:xfrm>
        </p:spPr>
      </p:pic>
    </p:spTree>
    <p:extLst>
      <p:ext uri="{BB962C8B-B14F-4D97-AF65-F5344CB8AC3E}">
        <p14:creationId xmlns:p14="http://schemas.microsoft.com/office/powerpoint/2010/main" val="19594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525963"/>
          </a:xfrm>
        </p:spPr>
        <p:txBody>
          <a:bodyPr/>
          <a:lstStyle/>
          <a:p>
            <a:r>
              <a:rPr lang="hr-HR" dirty="0"/>
              <a:t>prikazani podaci govore o razlikama i sličnostima u </a:t>
            </a:r>
            <a:r>
              <a:rPr lang="hr-HR" dirty="0" smtClean="0"/>
              <a:t>navikama između nižih (1.</a:t>
            </a:r>
            <a:r>
              <a:rPr lang="hr-HR" dirty="0" smtClean="0">
                <a:sym typeface="Symbol"/>
              </a:rPr>
              <a:t>4</a:t>
            </a:r>
            <a:r>
              <a:rPr lang="hr-HR" dirty="0" smtClean="0"/>
              <a:t>.) i viših (5.</a:t>
            </a:r>
            <a:r>
              <a:rPr lang="hr-HR" dirty="0" smtClean="0">
                <a:sym typeface="Symbol"/>
              </a:rPr>
              <a:t></a:t>
            </a:r>
            <a:r>
              <a:rPr lang="hr-HR" dirty="0" smtClean="0"/>
              <a:t>8.) razreda</a:t>
            </a:r>
            <a:endParaRPr lang="hr-HR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204314"/>
              </p:ext>
            </p:extLst>
          </p:nvPr>
        </p:nvGraphicFramePr>
        <p:xfrm>
          <a:off x="228600" y="1905000"/>
          <a:ext cx="8686800" cy="4627247"/>
        </p:xfrm>
        <a:graphic>
          <a:graphicData uri="http://schemas.openxmlformats.org/drawingml/2006/table">
            <a:tbl>
              <a:tblPr/>
              <a:tblGrid>
                <a:gridCol w="5114120"/>
                <a:gridCol w="1786340"/>
                <a:gridCol w="1786340"/>
              </a:tblGrid>
              <a:tr h="6627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Koliko puta tjedno doručuješ?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po razredima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4049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1.- 4.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5.- 8.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svaki dan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ujutro u školu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kada idem popodne u školu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do 4 puta tjedno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samo vikendom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nikada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96">
                <a:tc>
                  <a:txBody>
                    <a:bodyPr/>
                    <a:lstStyle/>
                    <a:p>
                      <a:pPr algn="ctr" fontAlgn="ctr"/>
                      <a:endParaRPr lang="hr-H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478</Words>
  <Application>Microsoft Office PowerPoint</Application>
  <PresentationFormat>On-screen Show (4:3)</PresentationFormat>
  <Paragraphs>201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Koliko puta tjedno doručkuješ?</vt:lpstr>
      <vt:lpstr>UVOD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ZAKLJUČAK</vt:lpstr>
      <vt:lpstr>I zato...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 puta tjedno doručkuješ?</dc:title>
  <dc:creator>Korisnik</dc:creator>
  <cp:lastModifiedBy>Korisnik</cp:lastModifiedBy>
  <cp:revision>14</cp:revision>
  <dcterms:created xsi:type="dcterms:W3CDTF">2006-08-16T00:00:00Z</dcterms:created>
  <dcterms:modified xsi:type="dcterms:W3CDTF">2017-05-23T19:41:58Z</dcterms:modified>
</cp:coreProperties>
</file>