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305" r:id="rId8"/>
    <p:sldId id="262" r:id="rId9"/>
    <p:sldId id="297" r:id="rId10"/>
    <p:sldId id="263" r:id="rId11"/>
    <p:sldId id="264" r:id="rId12"/>
    <p:sldId id="265" r:id="rId13"/>
    <p:sldId id="298" r:id="rId14"/>
    <p:sldId id="266" r:id="rId15"/>
    <p:sldId id="267" r:id="rId16"/>
    <p:sldId id="269" r:id="rId17"/>
    <p:sldId id="299" r:id="rId18"/>
    <p:sldId id="270" r:id="rId19"/>
    <p:sldId id="271" r:id="rId20"/>
    <p:sldId id="272" r:id="rId21"/>
    <p:sldId id="273" r:id="rId22"/>
    <p:sldId id="274" r:id="rId23"/>
    <p:sldId id="275" r:id="rId24"/>
    <p:sldId id="304" r:id="rId25"/>
    <p:sldId id="276" r:id="rId26"/>
    <p:sldId id="306" r:id="rId27"/>
    <p:sldId id="277" r:id="rId28"/>
    <p:sldId id="307" r:id="rId29"/>
    <p:sldId id="294" r:id="rId30"/>
    <p:sldId id="301" r:id="rId31"/>
    <p:sldId id="282" r:id="rId32"/>
    <p:sldId id="283" r:id="rId33"/>
    <p:sldId id="293" r:id="rId34"/>
    <p:sldId id="309" r:id="rId35"/>
    <p:sldId id="302" r:id="rId36"/>
    <p:sldId id="288" r:id="rId37"/>
    <p:sldId id="287" r:id="rId38"/>
    <p:sldId id="312" r:id="rId39"/>
    <p:sldId id="313" r:id="rId40"/>
    <p:sldId id="311" r:id="rId41"/>
    <p:sldId id="295" r:id="rId42"/>
    <p:sldId id="314" r:id="rId43"/>
    <p:sldId id="289" r:id="rId44"/>
    <p:sldId id="290" r:id="rId45"/>
    <p:sldId id="291" r:id="rId46"/>
    <p:sldId id="315" r:id="rId47"/>
    <p:sldId id="303" r:id="rId4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C6204"/>
    <a:srgbClr val="F1FEA0"/>
    <a:srgbClr val="FFE7FD"/>
    <a:srgbClr val="CC9900"/>
    <a:srgbClr val="DEFAFE"/>
    <a:srgbClr val="990099"/>
    <a:srgbClr val="FA856E"/>
    <a:srgbClr val="F28A82"/>
    <a:srgbClr val="DCD7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69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7. razred</c:v>
                </c:pt>
              </c:strCache>
            </c:strRef>
          </c:tx>
          <c:dLbls>
            <c:dLbl>
              <c:idx val="0"/>
              <c:layout>
                <c:manualLayout>
                  <c:x val="-2.3148148148148359E-3"/>
                  <c:y val="4.0404040404040414E-2"/>
                </c:manualLayout>
              </c:layout>
              <c:showVal val="1"/>
            </c:dLbl>
            <c:dLbl>
              <c:idx val="1"/>
              <c:layout>
                <c:manualLayout>
                  <c:x val="-2.3148148148148151E-3"/>
                  <c:y val="-6.7340067340067372E-3"/>
                </c:manualLayout>
              </c:layout>
              <c:showVal val="1"/>
            </c:dLbl>
            <c:dLbl>
              <c:idx val="2"/>
              <c:layout>
                <c:manualLayout>
                  <c:x val="-2.3148148148148151E-3"/>
                  <c:y val="-3.367003367003369E-3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05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3"/>
                <c:pt idx="0">
                  <c:v>djevojčice</c:v>
                </c:pt>
                <c:pt idx="1">
                  <c:v>dječaci</c:v>
                </c:pt>
                <c:pt idx="2">
                  <c:v>ukupno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19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8. razred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6835016835016842E-2"/>
                </c:manualLayout>
              </c:layout>
              <c:showVal val="1"/>
            </c:dLbl>
            <c:dLbl>
              <c:idx val="2"/>
              <c:layout>
                <c:manualLayout>
                  <c:x val="4.6296296296296328E-3"/>
                  <c:y val="-6.7342718523820911E-3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05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3"/>
                <c:pt idx="0">
                  <c:v>djevojčice</c:v>
                </c:pt>
                <c:pt idx="1">
                  <c:v>dječaci</c:v>
                </c:pt>
                <c:pt idx="2">
                  <c:v>ukupno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ukupno</c:v>
                </c:pt>
              </c:strCache>
            </c:strRef>
          </c:tx>
          <c:dLbls>
            <c:dLbl>
              <c:idx val="2"/>
              <c:layout>
                <c:manualLayout>
                  <c:x val="6.9444444444444493E-3"/>
                  <c:y val="3.367003367003369E-3"/>
                </c:manualLayout>
              </c:layout>
              <c:showVal val="1"/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c:spPr>
            <c:txPr>
              <a:bodyPr/>
              <a:lstStyle/>
              <a:p>
                <a:pPr>
                  <a:defRPr sz="1050" b="1" i="0" baseline="0">
                    <a:solidFill>
                      <a:schemeClr val="tx1"/>
                    </a:solidFill>
                  </a:defRPr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3"/>
                <c:pt idx="0">
                  <c:v>djevojčice</c:v>
                </c:pt>
                <c:pt idx="1">
                  <c:v>dječaci</c:v>
                </c:pt>
                <c:pt idx="2">
                  <c:v>ukupno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39</c:v>
                </c:pt>
                <c:pt idx="1">
                  <c:v>41</c:v>
                </c:pt>
                <c:pt idx="2">
                  <c:v>80</c:v>
                </c:pt>
              </c:numCache>
            </c:numRef>
          </c:val>
        </c:ser>
        <c:dLbls/>
        <c:shape val="box"/>
        <c:axId val="86841984"/>
        <c:axId val="90969984"/>
        <c:axId val="0"/>
      </c:bar3DChart>
      <c:catAx>
        <c:axId val="86841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90969984"/>
        <c:crosses val="autoZero"/>
        <c:auto val="1"/>
        <c:lblAlgn val="ctr"/>
        <c:lblOffset val="100"/>
      </c:catAx>
      <c:valAx>
        <c:axId val="909699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86841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>
        <c:manualLayout>
          <c:layoutTarget val="inner"/>
          <c:xMode val="edge"/>
          <c:yMode val="edge"/>
          <c:x val="7.0651967814252772E-2"/>
          <c:y val="4.9538319022339412E-2"/>
          <c:w val="0.53537615332482325"/>
          <c:h val="0.7721631809598458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nikad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0.3660000000000001</c:v>
                </c:pt>
                <c:pt idx="1">
                  <c:v>0.3590000000000001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jednom/nekoliko puta godišnje</c:v>
                </c:pt>
              </c:strCache>
            </c:strRef>
          </c:tx>
          <c:spPr>
            <a:solidFill>
              <a:srgbClr val="990099"/>
            </a:solidFill>
          </c:spPr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0.6100000000000001</c:v>
                </c:pt>
                <c:pt idx="1">
                  <c:v>0.53800000000000003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ponekad/više puta mjesečno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5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-3.7479506161763624E-3"/>
                  <c:y val="-3.6199095022624445E-2"/>
                </c:manualLayout>
              </c:layout>
              <c:showVal val="1"/>
            </c:dLbl>
            <c:dLbl>
              <c:idx val="1"/>
              <c:layout>
                <c:manualLayout>
                  <c:x val="7.4959012323527257E-3"/>
                  <c:y val="-2.8959276018099559E-2"/>
                </c:manualLayout>
              </c:layout>
              <c:showVal val="1"/>
            </c:dLbl>
            <c:spPr>
              <a:solidFill>
                <a:srgbClr val="F1FEA0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</c:v>
                </c:pt>
                <c:pt idx="1">
                  <c:v>0.10299999999999998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svakodnevno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6235654313234533E-2"/>
                  <c:y val="-2.1719457013574667E-2"/>
                </c:manualLayout>
              </c:layout>
              <c:showVal val="1"/>
            </c:dLbl>
            <c:dLbl>
              <c:idx val="1"/>
              <c:layout>
                <c:manualLayout>
                  <c:x val="2.0613728388969996E-2"/>
                  <c:y val="-2.8959276018099556E-2"/>
                </c:manualLayout>
              </c:layout>
              <c:showVal val="1"/>
            </c:dLbl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2.4E-2</c:v>
                </c:pt>
                <c:pt idx="1">
                  <c:v>0</c:v>
                </c:pt>
              </c:numCache>
            </c:numRef>
          </c:val>
        </c:ser>
        <c:dLbls/>
        <c:shape val="box"/>
        <c:axId val="124112256"/>
        <c:axId val="124433536"/>
        <c:axId val="0"/>
      </c:bar3DChart>
      <c:catAx>
        <c:axId val="124112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433536"/>
        <c:crosses val="autoZero"/>
        <c:auto val="1"/>
        <c:lblAlgn val="ctr"/>
        <c:lblOffset val="100"/>
      </c:catAx>
      <c:valAx>
        <c:axId val="12443353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11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62963519308003"/>
          <c:y val="0.2142265293761357"/>
          <c:w val="0.33175663641795089"/>
          <c:h val="0.47018919015213595"/>
        </c:manualLayout>
      </c:layout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nikad</c:v>
                </c:pt>
                <c:pt idx="1">
                  <c:v>1-2 puta</c:v>
                </c:pt>
                <c:pt idx="2">
                  <c:v>3-5 puta</c:v>
                </c:pt>
                <c:pt idx="3">
                  <c:v>5-20 puta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0.90300000000000002</c:v>
                </c:pt>
                <c:pt idx="1">
                  <c:v>4.9000000000000009E-2</c:v>
                </c:pt>
                <c:pt idx="2">
                  <c:v>2.4E-2</c:v>
                </c:pt>
                <c:pt idx="3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4.343166490016212E-2"/>
                  <c:y val="-3.2382513271813885E-3"/>
                </c:manualLayout>
              </c:layout>
              <c:showVal val="1"/>
            </c:dLbl>
            <c:dLbl>
              <c:idx val="1"/>
              <c:layout>
                <c:manualLayout>
                  <c:x val="1.686577777279363E-2"/>
                  <c:y val="-3.5946271421954619E-2"/>
                </c:manualLayout>
              </c:layout>
              <c:showVal val="1"/>
            </c:dLbl>
            <c:dLbl>
              <c:idx val="2"/>
              <c:layout>
                <c:manualLayout>
                  <c:x val="1.7747431510260314E-2"/>
                  <c:y val="-1.3973990807710121E-2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nikad</c:v>
                </c:pt>
                <c:pt idx="1">
                  <c:v>1-2 puta</c:v>
                </c:pt>
                <c:pt idx="2">
                  <c:v>3-5 puta</c:v>
                </c:pt>
                <c:pt idx="3">
                  <c:v>5-20 puta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0.89700000000000002</c:v>
                </c:pt>
                <c:pt idx="1">
                  <c:v>7.6999999999999999E-2</c:v>
                </c:pt>
                <c:pt idx="2">
                  <c:v>2.5999999999999999E-2</c:v>
                </c:pt>
                <c:pt idx="3">
                  <c:v>0</c:v>
                </c:pt>
              </c:numCache>
            </c:numRef>
          </c:val>
        </c:ser>
        <c:dLbls/>
        <c:shape val="box"/>
        <c:axId val="124233984"/>
        <c:axId val="124243968"/>
        <c:axId val="0"/>
      </c:bar3DChart>
      <c:catAx>
        <c:axId val="124233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243968"/>
        <c:crosses val="autoZero"/>
        <c:auto val="1"/>
        <c:lblAlgn val="ctr"/>
        <c:lblOffset val="100"/>
      </c:catAx>
      <c:valAx>
        <c:axId val="12424396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233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>
        <c:manualLayout>
          <c:layoutTarget val="inner"/>
          <c:xMode val="edge"/>
          <c:yMode val="edge"/>
          <c:x val="6.69133132960614E-2"/>
          <c:y val="0.19433469911283721"/>
          <c:w val="0.76399184481359683"/>
          <c:h val="0.5554269426728898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9846431412429955E-3"/>
                  <c:y val="-2.1719457013574674E-2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1-2 puta</c:v>
                </c:pt>
                <c:pt idx="1">
                  <c:v>3-5 puta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4.9000000000000009E-2</c:v>
                </c:pt>
                <c:pt idx="1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1-2 puta</c:v>
                </c:pt>
                <c:pt idx="1">
                  <c:v>3-5 puta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2.5999999999999999E-2</c:v>
                </c:pt>
                <c:pt idx="1">
                  <c:v>0</c:v>
                </c:pt>
              </c:numCache>
            </c:numRef>
          </c:val>
        </c:ser>
        <c:dLbls/>
        <c:shape val="box"/>
        <c:axId val="124278272"/>
        <c:axId val="124279808"/>
        <c:axId val="0"/>
      </c:bar3DChart>
      <c:catAx>
        <c:axId val="124278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279808"/>
        <c:crosses val="autoZero"/>
        <c:auto val="1"/>
        <c:lblAlgn val="ctr"/>
        <c:lblOffset val="100"/>
      </c:catAx>
      <c:valAx>
        <c:axId val="12427980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278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pivo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5.5112580911097307E-3"/>
                  <c:y val="-3.6199095022624445E-2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rgbClr val="F1FEA0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0.58399999999999996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radler</c:v>
                </c:pt>
              </c:strCache>
            </c:strRef>
          </c:tx>
          <c:spPr>
            <a:solidFill>
              <a:srgbClr val="FC6204"/>
            </a:solidFill>
          </c:spPr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-2.2487703697058176E-2"/>
                  <c:y val="-1.060718993836178E-2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0.25</c:v>
                </c:pt>
                <c:pt idx="1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vino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7.4959012323526902E-3"/>
                  <c:y val="-3.2579185520362153E-2"/>
                </c:manualLayout>
              </c:layout>
              <c:showVal val="1"/>
            </c:dLbl>
            <c:dLbl>
              <c:idx val="1"/>
              <c:layout>
                <c:manualLayout>
                  <c:x val="-1.8739753080881125E-3"/>
                  <c:y val="-1.4479638009049771E-2"/>
                </c:manualLayout>
              </c:layout>
              <c:showVal val="1"/>
            </c:dLbl>
            <c:spPr>
              <a:solidFill>
                <a:srgbClr val="FFE7FD"/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8.3000000000000018E-2</c:v>
                </c:pt>
                <c:pt idx="1">
                  <c:v>0.30000000000000004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žestoko piće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>
                <c:manualLayout>
                  <c:x val="2.4361679005146349E-2"/>
                  <c:y val="-2.895927601809948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0859728506787366E-2"/>
                </c:manualLayout>
              </c:layout>
              <c:showVal val="1"/>
            </c:dLbl>
            <c:spPr>
              <a:solidFill>
                <a:schemeClr val="bg2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8.3000000000000018E-2</c:v>
                </c:pt>
                <c:pt idx="1">
                  <c:v>0.4</c:v>
                </c:pt>
              </c:numCache>
            </c:numRef>
          </c:val>
        </c:ser>
        <c:dLbls/>
        <c:shape val="box"/>
        <c:axId val="124374016"/>
        <c:axId val="124588800"/>
        <c:axId val="0"/>
      </c:bar3DChart>
      <c:catAx>
        <c:axId val="1243740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588800"/>
        <c:crosses val="autoZero"/>
        <c:auto val="1"/>
        <c:lblAlgn val="ctr"/>
        <c:lblOffset val="100"/>
      </c:catAx>
      <c:valAx>
        <c:axId val="12458880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3740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roditelji</c:v>
                </c:pt>
                <c:pt idx="1">
                  <c:v>vršnjaci na tulumu</c:v>
                </c:pt>
                <c:pt idx="2">
                  <c:v>sam/a iz znatiželje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0.57700000000000007</c:v>
                </c:pt>
                <c:pt idx="1">
                  <c:v>7.6999999999999999E-2</c:v>
                </c:pt>
                <c:pt idx="2">
                  <c:v>0.34600000000000003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1.7747431510260314E-2"/>
                  <c:y val="-1.035408130544768E-2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roditelji</c:v>
                </c:pt>
                <c:pt idx="1">
                  <c:v>vršnjaci na tulumu</c:v>
                </c:pt>
                <c:pt idx="2">
                  <c:v>sam/a iz znatiželje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0.44</c:v>
                </c:pt>
                <c:pt idx="1">
                  <c:v>0.2</c:v>
                </c:pt>
                <c:pt idx="2">
                  <c:v>0.36000000000000004</c:v>
                </c:pt>
              </c:numCache>
            </c:numRef>
          </c:val>
        </c:ser>
        <c:dLbls/>
        <c:shape val="box"/>
        <c:axId val="124627200"/>
        <c:axId val="124637184"/>
        <c:axId val="0"/>
      </c:bar3DChart>
      <c:catAx>
        <c:axId val="1246272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637184"/>
        <c:crosses val="autoZero"/>
        <c:auto val="1"/>
        <c:lblAlgn val="ctr"/>
        <c:lblOffset val="100"/>
      </c:catAx>
      <c:valAx>
        <c:axId val="12463718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6272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330746607994023E-3"/>
                  <c:y val="-2.437251403196208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2.1005559857437853E-2"/>
                </c:manualLayout>
              </c:layout>
              <c:showVal val="1"/>
            </c:dLbl>
            <c:dLbl>
              <c:idx val="4"/>
              <c:layout>
                <c:manualLayout>
                  <c:x val="-1.8741228651990543E-3"/>
                  <c:y val="3.525736359273363E-3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kod kuće</c:v>
                </c:pt>
                <c:pt idx="1">
                  <c:v>u kući prijatelja</c:v>
                </c:pt>
                <c:pt idx="2">
                  <c:v>na otvorenom</c:v>
                </c:pt>
                <c:pt idx="3">
                  <c:v>u kafiću</c:v>
                </c:pt>
                <c:pt idx="4">
                  <c:v>u klubu</c:v>
                </c:pt>
                <c:pt idx="5">
                  <c:v>na proslavi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0.69199999999999995</c:v>
                </c:pt>
                <c:pt idx="1">
                  <c:v>7.6999999999999999E-2</c:v>
                </c:pt>
                <c:pt idx="2">
                  <c:v>3.7999999999999999E-2</c:v>
                </c:pt>
                <c:pt idx="3">
                  <c:v>3.7999999999999999E-2</c:v>
                </c:pt>
                <c:pt idx="4">
                  <c:v>0</c:v>
                </c:pt>
                <c:pt idx="5">
                  <c:v>0.15500000000000003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2.6565887127368494E-2"/>
                  <c:y val="1.752944293089861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-9.9232157062149732E-4"/>
                  <c:y val="3.7685959161553534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dLbl>
              <c:idx val="5"/>
              <c:layout>
                <c:manualLayout>
                  <c:x val="1.3117827156617266E-2"/>
                  <c:y val="3.1508339786156789E-2"/>
                </c:manualLayout>
              </c:layout>
              <c:showVal val="1"/>
            </c:dLbl>
            <c:dLbl>
              <c:idx val="6"/>
              <c:layout>
                <c:manualLayout>
                  <c:x val="2.7885047698573903E-2"/>
                  <c:y val="-3.5009266429063125E-3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Sheet1!$A$2:$A$8</c:f>
              <c:strCache>
                <c:ptCount val="6"/>
                <c:pt idx="0">
                  <c:v>kod kuće</c:v>
                </c:pt>
                <c:pt idx="1">
                  <c:v>u kući prijatelja</c:v>
                </c:pt>
                <c:pt idx="2">
                  <c:v>na otvorenom</c:v>
                </c:pt>
                <c:pt idx="3">
                  <c:v>u kafiću</c:v>
                </c:pt>
                <c:pt idx="4">
                  <c:v>u klubu</c:v>
                </c:pt>
                <c:pt idx="5">
                  <c:v>na proslavi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0.60000000000000009</c:v>
                </c:pt>
                <c:pt idx="1">
                  <c:v>0.2</c:v>
                </c:pt>
                <c:pt idx="2">
                  <c:v>0</c:v>
                </c:pt>
                <c:pt idx="3">
                  <c:v>8.0000000000000016E-2</c:v>
                </c:pt>
                <c:pt idx="4">
                  <c:v>4.0000000000000008E-2</c:v>
                </c:pt>
                <c:pt idx="5">
                  <c:v>8.0000000000000016E-2</c:v>
                </c:pt>
              </c:numCache>
            </c:numRef>
          </c:val>
        </c:ser>
        <c:dLbls/>
        <c:shape val="box"/>
        <c:axId val="124704256"/>
        <c:axId val="124705792"/>
        <c:axId val="0"/>
      </c:bar3DChart>
      <c:catAx>
        <c:axId val="124704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705792"/>
        <c:crosses val="autoZero"/>
        <c:auto val="1"/>
        <c:lblAlgn val="ctr"/>
        <c:lblOffset val="100"/>
      </c:catAx>
      <c:valAx>
        <c:axId val="12470579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704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nikada</c:v>
                </c:pt>
                <c:pt idx="1">
                  <c:v>1-2 puta</c:v>
                </c:pt>
                <c:pt idx="2">
                  <c:v>&gt; 10 puta</c:v>
                </c:pt>
                <c:pt idx="3">
                  <c:v>&gt; 50 puta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0.92700000000000005</c:v>
                </c:pt>
                <c:pt idx="1">
                  <c:v>4.9000000000000009E-2</c:v>
                </c:pt>
                <c:pt idx="2">
                  <c:v>2.4E-2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2.6565739570257589E-2"/>
                  <c:y val="5.4021948241641943E-2"/>
                </c:manualLayout>
              </c:layout>
              <c:showVal val="1"/>
            </c:dLbl>
            <c:dLbl>
              <c:idx val="1"/>
              <c:layout>
                <c:manualLayout>
                  <c:x val="1.686577777279363E-2"/>
                  <c:y val="9.5327771107711727E-3"/>
                </c:manualLayout>
              </c:layout>
              <c:showVal val="1"/>
            </c:dLbl>
            <c:dLbl>
              <c:idx val="2"/>
              <c:layout>
                <c:manualLayout>
                  <c:x val="1.5873456202172134E-2"/>
                  <c:y val="-1.3184892198866835E-2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nikada</c:v>
                </c:pt>
                <c:pt idx="1">
                  <c:v>1-2 puta</c:v>
                </c:pt>
                <c:pt idx="2">
                  <c:v>&gt; 10 puta</c:v>
                </c:pt>
                <c:pt idx="3">
                  <c:v>&gt; 50 puta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0.87200000000000011</c:v>
                </c:pt>
                <c:pt idx="1">
                  <c:v>5.1000000000000004E-2</c:v>
                </c:pt>
                <c:pt idx="2">
                  <c:v>5.1000000000000004E-2</c:v>
                </c:pt>
                <c:pt idx="3">
                  <c:v>2.5999999999999999E-2</c:v>
                </c:pt>
              </c:numCache>
            </c:numRef>
          </c:val>
        </c:ser>
        <c:dLbls/>
        <c:shape val="box"/>
        <c:axId val="124762752"/>
        <c:axId val="125055360"/>
        <c:axId val="0"/>
      </c:bar3DChart>
      <c:catAx>
        <c:axId val="124762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055360"/>
        <c:crosses val="autoZero"/>
        <c:auto val="1"/>
        <c:lblAlgn val="ctr"/>
        <c:lblOffset val="100"/>
      </c:catAx>
      <c:valAx>
        <c:axId val="12505536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47627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nikada</c:v>
                </c:pt>
                <c:pt idx="1">
                  <c:v>1-2 puta</c:v>
                </c:pt>
                <c:pt idx="2">
                  <c:v>3-10 puta</c:v>
                </c:pt>
                <c:pt idx="3">
                  <c:v>više od 50 puta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0.90300000000000002</c:v>
                </c:pt>
                <c:pt idx="1">
                  <c:v>2.4E-2</c:v>
                </c:pt>
                <c:pt idx="2">
                  <c:v>7.3000000000000009E-2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3.7809738975897587E-2"/>
                  <c:y val="2.8910142009757969E-2"/>
                </c:manualLayout>
              </c:layout>
              <c:showVal val="1"/>
            </c:dLbl>
            <c:dLbl>
              <c:idx val="1"/>
              <c:layout>
                <c:manualLayout>
                  <c:x val="1.4991802464705448E-2"/>
                  <c:y val="-2.5874291324697794E-2"/>
                </c:manualLayout>
              </c:layout>
              <c:showVal val="1"/>
            </c:dLbl>
            <c:dLbl>
              <c:idx val="2"/>
              <c:layout>
                <c:manualLayout>
                  <c:x val="2.3369209877413984E-2"/>
                  <c:y val="-1.7987814063449861E-2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nikada</c:v>
                </c:pt>
                <c:pt idx="1">
                  <c:v>1-2 puta</c:v>
                </c:pt>
                <c:pt idx="2">
                  <c:v>3-10 puta</c:v>
                </c:pt>
                <c:pt idx="3">
                  <c:v>više od 50 puta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0.79400000000000004</c:v>
                </c:pt>
                <c:pt idx="1">
                  <c:v>0.129</c:v>
                </c:pt>
                <c:pt idx="2">
                  <c:v>5.1000000000000004E-2</c:v>
                </c:pt>
                <c:pt idx="3">
                  <c:v>2.5999999999999999E-2</c:v>
                </c:pt>
              </c:numCache>
            </c:numRef>
          </c:val>
        </c:ser>
        <c:dLbls/>
        <c:shape val="box"/>
        <c:axId val="125276928"/>
        <c:axId val="125278464"/>
        <c:axId val="0"/>
      </c:bar3DChart>
      <c:catAx>
        <c:axId val="1252769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278464"/>
        <c:crosses val="autoZero"/>
        <c:auto val="1"/>
        <c:lblAlgn val="ctr"/>
        <c:lblOffset val="100"/>
      </c:catAx>
      <c:valAx>
        <c:axId val="12527846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2769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alkohol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0.63400000000000012</c:v>
                </c:pt>
                <c:pt idx="1">
                  <c:v>0.64100000000000013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cigarete</c:v>
                </c:pt>
              </c:strCache>
            </c:strRef>
          </c:tx>
          <c:spPr>
            <a:solidFill>
              <a:srgbClr val="990099"/>
            </a:solidFill>
          </c:spPr>
          <c:dLbls>
            <c:dLbl>
              <c:idx val="0"/>
              <c:layout>
                <c:manualLayout>
                  <c:x val="-3.123366950997217E-3"/>
                  <c:y val="-3.8657150206029165E-3"/>
                </c:manualLayout>
              </c:layout>
              <c:showVal val="1"/>
            </c:dLbl>
            <c:dLbl>
              <c:idx val="1"/>
              <c:layout>
                <c:manualLayout>
                  <c:x val="-3.7479506161763637E-3"/>
                  <c:y val="-6.9872804360992689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0.41500000000000004</c:v>
                </c:pt>
                <c:pt idx="1">
                  <c:v>0.4870000000000001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tablete za smirenje</c:v>
                </c:pt>
              </c:strCache>
            </c:strRef>
          </c:tx>
          <c:spPr>
            <a:solidFill>
              <a:srgbClr val="FC6204"/>
            </a:solidFill>
          </c:spPr>
          <c:dLbls>
            <c:dLbl>
              <c:idx val="0"/>
              <c:layout>
                <c:manualLayout>
                  <c:x val="-1.8741228651990543E-3"/>
                  <c:y val="-3.2579470552606273E-2"/>
                </c:manualLayout>
              </c:layout>
              <c:showVal val="1"/>
            </c:dLbl>
            <c:dLbl>
              <c:idx val="1"/>
              <c:layout>
                <c:manualLayout>
                  <c:x val="7.495901232352724E-3"/>
                  <c:y val="-2.5339651548081307E-2"/>
                </c:manualLayout>
              </c:layout>
              <c:showVal val="1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9.7000000000000003E-2</c:v>
                </c:pt>
                <c:pt idx="1">
                  <c:v>0.20600000000000002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inhalanti</c:v>
                </c:pt>
              </c:strCache>
            </c:strRef>
          </c:tx>
          <c:dLbls>
            <c:dLbl>
              <c:idx val="0"/>
              <c:layout>
                <c:manualLayout>
                  <c:x val="2.9501830962410276E-2"/>
                  <c:y val="2.1719171981330391E-2"/>
                </c:manualLayout>
              </c:layout>
              <c:showVal val="1"/>
            </c:dLbl>
            <c:dLbl>
              <c:idx val="1"/>
              <c:layout>
                <c:manualLayout>
                  <c:x val="2.4790037298010915E-2"/>
                  <c:y val="7.2398190045248898E-3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7.3000000000000009E-2</c:v>
                </c:pt>
                <c:pt idx="1">
                  <c:v>0.128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marihuana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1"/>
              <c:layout>
                <c:manualLayout>
                  <c:x val="2.5753732789123046E-2"/>
                  <c:y val="3.6199095022624445E-3"/>
                </c:manualLayout>
              </c:layout>
              <c:showVal val="1"/>
            </c:dLbl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Sheet1!$F$2:$F$3</c:f>
              <c:numCache>
                <c:formatCode>0.0%</c:formatCode>
                <c:ptCount val="2"/>
                <c:pt idx="1">
                  <c:v>2.5999999999999999E-2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ecstazy</c:v>
                </c:pt>
              </c:strCache>
            </c:strRef>
          </c:tx>
          <c:dLbls>
            <c:dLbl>
              <c:idx val="1"/>
              <c:layout>
                <c:manualLayout>
                  <c:x val="3.2660980055713995E-3"/>
                  <c:y val="5.7918552036199097E-2"/>
                </c:manualLayout>
              </c:layout>
              <c:showVal val="1"/>
            </c:dLbl>
            <c:spPr>
              <a:solidFill>
                <a:schemeClr val="bg2"/>
              </a:solidFill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LSD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3.2660980055713995E-3"/>
                  <c:y val="7.9638009049773778E-2"/>
                </c:manualLayout>
              </c:layout>
              <c:showVal val="1"/>
            </c:dLbl>
            <c:dLbl>
              <c:idx val="1"/>
              <c:layout>
                <c:manualLayout>
                  <c:x val="-4.8991470083570975E-3"/>
                  <c:y val="8.6877828054298722E-2"/>
                </c:manualLayout>
              </c:layout>
              <c:showVal val="1"/>
            </c:dLbl>
            <c:spPr>
              <a:solidFill>
                <a:srgbClr val="F1FEA0"/>
              </a:solidFill>
              <a:ln>
                <a:solidFill>
                  <a:srgbClr val="DCD707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kokain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heroin</c:v>
                </c:pt>
              </c:strCache>
            </c:strRef>
          </c:tx>
          <c:dLbls>
            <c:dLbl>
              <c:idx val="0"/>
              <c:layout>
                <c:manualLayout>
                  <c:x val="-4.8991470083570975E-3"/>
                  <c:y val="2.9103114544293936E-2"/>
                </c:manualLayout>
              </c:layout>
              <c:showVal val="1"/>
            </c:dLbl>
            <c:dLbl>
              <c:idx val="1"/>
              <c:layout>
                <c:manualLayout>
                  <c:x val="1.6330490027856991E-3"/>
                  <c:y val="0.10859728506787335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Galaxy, Atomix, sl.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>
                <c:manualLayout>
                  <c:x val="-7.495901232352724E-3"/>
                  <c:y val="-1.4479638009049773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Sheet1!$K$2:$K$3</c:f>
              <c:numCache>
                <c:formatCode>0.0%</c:formatCode>
                <c:ptCount val="2"/>
                <c:pt idx="1">
                  <c:v>2.5999999999999999E-2</c:v>
                </c:pt>
              </c:numCache>
            </c:numRef>
          </c:val>
        </c:ser>
        <c:dLbls/>
        <c:shape val="box"/>
        <c:axId val="125458304"/>
        <c:axId val="125459840"/>
        <c:axId val="0"/>
      </c:bar3DChart>
      <c:catAx>
        <c:axId val="125458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459840"/>
        <c:crosses val="autoZero"/>
        <c:auto val="1"/>
        <c:lblAlgn val="ctr"/>
        <c:lblOffset val="100"/>
      </c:catAx>
      <c:valAx>
        <c:axId val="12545984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458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>
        <c:manualLayout>
          <c:layoutTarget val="inner"/>
          <c:xMode val="edge"/>
          <c:yMode val="edge"/>
          <c:x val="7.2186856881554587E-2"/>
          <c:y val="5.1333737129012763E-2"/>
          <c:w val="0.60819425952669315"/>
          <c:h val="0.6977352763031322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loto listići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4.4077134986225909E-3"/>
                  <c:y val="-4.0884506050162476E-3"/>
                </c:manualLayout>
              </c:layout>
              <c:showVal val="1"/>
            </c:dLbl>
            <c:spPr>
              <a:solidFill>
                <a:srgbClr val="E9D3E7"/>
              </a:solidFill>
              <a:ln>
                <a:solidFill>
                  <a:srgbClr val="7030A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0.43900000000000006</c:v>
                </c:pt>
                <c:pt idx="1">
                  <c:v>0.30800000000000005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jednokratne srećke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3.5935763667809442E-2"/>
                  <c:y val="-1.0478070331706276E-2"/>
                </c:manualLayout>
              </c:layout>
              <c:showVal val="1"/>
            </c:dLbl>
            <c:dLbl>
              <c:idx val="1"/>
              <c:layout>
                <c:manualLayout>
                  <c:x val="7.4959012323527257E-3"/>
                  <c:y val="-2.3686122643341712E-4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9.4807487906987675E-3"/>
                  <c:y val="1.7156801086765124E-4"/>
                </c:manualLayout>
              </c:layout>
              <c:showVal val="1"/>
            </c:dLbl>
            <c:dLbl>
              <c:idx val="6"/>
              <c:layout>
                <c:manualLayout>
                  <c:x val="2.2487703697058114E-2"/>
                  <c:y val="-3.6199095022624453E-3"/>
                </c:manualLayout>
              </c:layout>
              <c:showVal val="1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0.41500000000000004</c:v>
                </c:pt>
                <c:pt idx="1">
                  <c:v>0.46200000000000002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fliper/biljar za novac</c:v>
                </c:pt>
              </c:strCache>
            </c:strRef>
          </c:tx>
          <c:dLbls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0.12200000000000001</c:v>
                </c:pt>
                <c:pt idx="1">
                  <c:v>7.6999999999999999E-2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bingo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1"/>
              <c:layout>
                <c:manualLayout>
                  <c:x val="0"/>
                  <c:y val="-1.8099547511312285E-2"/>
                </c:manualLayout>
              </c:layout>
              <c:showVal val="1"/>
            </c:dLbl>
            <c:spPr>
              <a:solidFill>
                <a:srgbClr val="FFCCFF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0.22</c:v>
                </c:pt>
                <c:pt idx="1">
                  <c:v>0.23100000000000001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online igre bez novčanog uloga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DCD707"/>
              </a:solidFill>
            </a:ln>
          </c:spPr>
          <c:dLbls>
            <c:dLbl>
              <c:idx val="1"/>
              <c:layout>
                <c:manualLayout>
                  <c:x val="-9.3698765404409742E-3"/>
                  <c:y val="-7.2398190045249548E-3"/>
                </c:manualLayout>
              </c:layout>
              <c:showVal val="1"/>
            </c:dLbl>
            <c:spPr>
              <a:solidFill>
                <a:srgbClr val="F1FEA0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Sheet1!$F$2:$F$3</c:f>
              <c:numCache>
                <c:formatCode>0.0%</c:formatCode>
                <c:ptCount val="2"/>
                <c:pt idx="0">
                  <c:v>0.29200000000000004</c:v>
                </c:pt>
                <c:pt idx="1">
                  <c:v>5.1000000000000004E-2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sportske kladionice</c:v>
                </c:pt>
              </c:strCache>
            </c:strRef>
          </c:tx>
          <c:dLbls>
            <c:dLbl>
              <c:idx val="0"/>
              <c:layout>
                <c:manualLayout>
                  <c:x val="1.4991802464705448E-2"/>
                  <c:y val="-1.4479638009049773E-2"/>
                </c:manualLayout>
              </c:layout>
              <c:showVal val="1"/>
            </c:dLbl>
            <c:dLbl>
              <c:idx val="1"/>
              <c:layout>
                <c:manualLayout>
                  <c:x val="2.6235654313234463E-2"/>
                  <c:y val="0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Sheet1!$G$2:$G$3</c:f>
              <c:numCache>
                <c:formatCode>0.0%</c:formatCode>
                <c:ptCount val="2"/>
                <c:pt idx="0">
                  <c:v>0.14600000000000002</c:v>
                </c:pt>
                <c:pt idx="1">
                  <c:v>7.6999999999999999E-2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virtualne utrke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dLbls>
            <c:dLbl>
              <c:idx val="0"/>
              <c:layout>
                <c:manualLayout>
                  <c:x val="1.3968654120175521E-2"/>
                  <c:y val="0.14479638009049783"/>
                </c:manualLayout>
              </c:layout>
              <c:showVal val="1"/>
            </c:dLbl>
            <c:dLbl>
              <c:idx val="1"/>
              <c:layout>
                <c:manualLayout>
                  <c:x val="3.1902013740976065E-2"/>
                  <c:y val="0.10859728506787333"/>
                </c:manualLayout>
              </c:layout>
              <c:showVal val="1"/>
            </c:dLbl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Sheet1!$H$2:$H$3</c:f>
              <c:numCache>
                <c:formatCode>0.0%</c:formatCode>
                <c:ptCount val="2"/>
                <c:pt idx="0">
                  <c:v>0.19500000000000001</c:v>
                </c:pt>
                <c:pt idx="1">
                  <c:v>0.10199999999999998</c:v>
                </c:pt>
              </c:numCache>
            </c:numRef>
          </c:val>
        </c:ser>
        <c:dLbls/>
        <c:shape val="box"/>
        <c:axId val="125538304"/>
        <c:axId val="125539840"/>
        <c:axId val="0"/>
      </c:bar3DChart>
      <c:catAx>
        <c:axId val="125538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539840"/>
        <c:crosses val="autoZero"/>
        <c:auto val="1"/>
        <c:lblAlgn val="ctr"/>
        <c:lblOffset val="100"/>
      </c:catAx>
      <c:valAx>
        <c:axId val="12553984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53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58485159954849"/>
          <c:y val="9.0692699611643585E-2"/>
          <c:w val="0.20872221461462184"/>
          <c:h val="0.86028431966366192"/>
        </c:manualLayout>
      </c:layout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4321325086464784"/>
                  <c:y val="4.770128620800229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sr-Latn-CS"/>
                </a:p>
              </c:txPr>
              <c:showVal val="1"/>
            </c:dLbl>
            <c:dLbl>
              <c:idx val="1"/>
              <c:layout>
                <c:manualLayout>
                  <c:x val="0.17107955881014078"/>
                  <c:y val="-6.283165283072651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sr-Latn-CS"/>
                </a:p>
              </c:txPr>
              <c:showVal val="1"/>
            </c:dLbl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0.51</c:v>
                </c:pt>
                <c:pt idx="1">
                  <c:v>0.4900000000000001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sr-Latn-C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povremene</c:v>
                </c:pt>
                <c:pt idx="1">
                  <c:v>česte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0.14600000000000002</c:v>
                </c:pt>
                <c:pt idx="1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povremene</c:v>
                </c:pt>
                <c:pt idx="1">
                  <c:v>česte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0.128</c:v>
                </c:pt>
                <c:pt idx="1">
                  <c:v>0</c:v>
                </c:pt>
              </c:numCache>
            </c:numRef>
          </c:val>
        </c:ser>
        <c:dLbls/>
        <c:shape val="box"/>
        <c:axId val="125606912"/>
        <c:axId val="125608704"/>
        <c:axId val="0"/>
      </c:bar3DChart>
      <c:catAx>
        <c:axId val="125606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608704"/>
        <c:crosses val="autoZero"/>
        <c:auto val="1"/>
        <c:lblAlgn val="ctr"/>
        <c:lblOffset val="100"/>
      </c:catAx>
      <c:valAx>
        <c:axId val="12560870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606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noFill/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osjećaj krivnje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7998961788167902E-2"/>
                  <c:y val="-7.2398190045248898E-3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rgbClr val="F1FEA0"/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4.9000000000000009E-2</c:v>
                </c:pt>
                <c:pt idx="1">
                  <c:v>5.1000000000000004E-2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izostajanje sa slobodnih aktivnosti</c:v>
                </c:pt>
              </c:strCache>
            </c:strRef>
          </c:tx>
          <c:spPr>
            <a:solidFill>
              <a:srgbClr val="FC6204"/>
            </a:solidFill>
          </c:spPr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-1.8739753080882497E-3"/>
                  <c:y val="-3.3673709338368574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</c:v>
                </c:pt>
                <c:pt idx="1">
                  <c:v>5.1000000000000004E-2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propuštanje obiteljskog ili prijateljskog druženja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7.4959012323526902E-3"/>
                  <c:y val="-3.2579185520362153E-2"/>
                </c:manualLayout>
              </c:layout>
              <c:showVal val="1"/>
            </c:dLbl>
            <c:dLbl>
              <c:idx val="1"/>
              <c:layout>
                <c:manualLayout>
                  <c:x val="-1.8739753080881125E-3"/>
                  <c:y val="-1.4479638009049771E-2"/>
                </c:manualLayout>
              </c:layout>
              <c:showVal val="1"/>
            </c:dLbl>
            <c:spPr>
              <a:solidFill>
                <a:srgbClr val="FFE7FD"/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4.9000000000000009E-2</c:v>
                </c:pt>
                <c:pt idx="1">
                  <c:v>7.6999999999999999E-2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kockanje duže od planiranog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>
                <c:manualLayout>
                  <c:x val="2.4361679005146349E-2"/>
                  <c:y val="-2.895927601809948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0859728506787366E-2"/>
                </c:manualLayout>
              </c:layout>
              <c:showVal val="1"/>
            </c:dLbl>
            <c:spPr>
              <a:solidFill>
                <a:schemeClr val="bg2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2.4E-2</c:v>
                </c:pt>
                <c:pt idx="1">
                  <c:v>0</c:v>
                </c:pt>
              </c:numCache>
            </c:numRef>
          </c:val>
        </c:ser>
        <c:dLbls/>
        <c:shape val="box"/>
        <c:axId val="125711104"/>
        <c:axId val="125712640"/>
        <c:axId val="0"/>
      </c:bar3DChart>
      <c:catAx>
        <c:axId val="125711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712640"/>
        <c:crosses val="autoZero"/>
        <c:auto val="1"/>
        <c:lblAlgn val="ctr"/>
        <c:lblOffset val="100"/>
      </c:catAx>
      <c:valAx>
        <c:axId val="12571264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71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88489276360764"/>
          <c:y val="8.752969679695019E-2"/>
          <c:w val="0.31087125538786359"/>
          <c:h val="0.84303986888516769"/>
        </c:manualLayout>
      </c:layout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nezadovoljan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647751675668642E-3"/>
                  <c:y val="-1.8726591760299633E-2"/>
                </c:manualLayout>
              </c:layout>
              <c:showVal val="1"/>
            </c:dLbl>
            <c:dLbl>
              <c:idx val="2"/>
              <c:layout>
                <c:manualLayout>
                  <c:x val="-1.1022927689594362E-4"/>
                  <c:y val="-1.460719901582179E-2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0.21900000000000003</c:v>
                </c:pt>
                <c:pt idx="1">
                  <c:v>0.129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donekle zadovoljan</c:v>
                </c:pt>
              </c:strCache>
            </c:strRef>
          </c:tx>
          <c:dLbls>
            <c:dLbl>
              <c:idx val="0"/>
              <c:layout>
                <c:manualLayout>
                  <c:x val="-1.6490748573783649E-3"/>
                  <c:y val="-1.047804417706213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0.51200000000000001</c:v>
                </c:pt>
                <c:pt idx="1">
                  <c:v>0.51300000000000001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potpuno zadovoljan</c:v>
                </c:pt>
              </c:strCache>
            </c:strRef>
          </c:tx>
          <c:dLbls>
            <c:dLbl>
              <c:idx val="0"/>
              <c:layout>
                <c:manualLayout>
                  <c:x val="6.6115702479338859E-3"/>
                  <c:y val="-7.4906367041198537E-3"/>
                </c:manualLayout>
              </c:layout>
              <c:showVal val="1"/>
            </c:dLbl>
            <c:dLbl>
              <c:idx val="2"/>
              <c:layout>
                <c:manualLayout>
                  <c:x val="6.6115702479338035E-3"/>
                  <c:y val="-3.4331688291289931E-17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0.26900000000000002</c:v>
                </c:pt>
                <c:pt idx="1">
                  <c:v>0.35800000000000004</c:v>
                </c:pt>
              </c:numCache>
            </c:numRef>
          </c:val>
        </c:ser>
        <c:dLbls/>
        <c:shape val="box"/>
        <c:axId val="125859712"/>
        <c:axId val="125861248"/>
        <c:axId val="0"/>
      </c:bar3DChart>
      <c:catAx>
        <c:axId val="125859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861248"/>
        <c:crosses val="autoZero"/>
        <c:auto val="1"/>
        <c:lblAlgn val="ctr"/>
        <c:lblOffset val="100"/>
      </c:catAx>
      <c:valAx>
        <c:axId val="12586124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859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nezadovoljan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647751675668642E-3"/>
                  <c:y val="-1.8726591760299633E-2"/>
                </c:manualLayout>
              </c:layout>
              <c:showVal val="1"/>
            </c:dLbl>
            <c:dLbl>
              <c:idx val="2"/>
              <c:layout>
                <c:manualLayout>
                  <c:x val="-1.1022927689594362E-4"/>
                  <c:y val="-1.460719901582179E-2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2.4E-2</c:v>
                </c:pt>
                <c:pt idx="1">
                  <c:v>0.10299999999999998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donekle zadovoljan</c:v>
                </c:pt>
              </c:strCache>
            </c:strRef>
          </c:tx>
          <c:dLbls>
            <c:dLbl>
              <c:idx val="0"/>
              <c:layout>
                <c:manualLayout>
                  <c:x val="-1.6490748573783649E-3"/>
                  <c:y val="-1.047804417706213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0.14600000000000002</c:v>
                </c:pt>
                <c:pt idx="1">
                  <c:v>0.28200000000000003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potpuno zadovoljan</c:v>
                </c:pt>
              </c:strCache>
            </c:strRef>
          </c:tx>
          <c:dLbls>
            <c:dLbl>
              <c:idx val="0"/>
              <c:layout>
                <c:manualLayout>
                  <c:x val="6.6115702479338859E-3"/>
                  <c:y val="-7.4906367041198537E-3"/>
                </c:manualLayout>
              </c:layout>
              <c:showVal val="1"/>
            </c:dLbl>
            <c:dLbl>
              <c:idx val="2"/>
              <c:layout>
                <c:manualLayout>
                  <c:x val="6.6115702479338035E-3"/>
                  <c:y val="-3.4331688291289931E-17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0.83900000000000008</c:v>
                </c:pt>
                <c:pt idx="1">
                  <c:v>0.6150000000000001</c:v>
                </c:pt>
              </c:numCache>
            </c:numRef>
          </c:val>
        </c:ser>
        <c:dLbls/>
        <c:shape val="box"/>
        <c:axId val="125827328"/>
        <c:axId val="125915136"/>
        <c:axId val="0"/>
      </c:bar3DChart>
      <c:catAx>
        <c:axId val="125827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915136"/>
        <c:crosses val="autoZero"/>
        <c:auto val="1"/>
        <c:lblAlgn val="ctr"/>
        <c:lblOffset val="100"/>
      </c:catAx>
      <c:valAx>
        <c:axId val="12591513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827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nezadovoljan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647751675668642E-3"/>
                  <c:y val="-1.8726591760299633E-2"/>
                </c:manualLayout>
              </c:layout>
              <c:showVal val="1"/>
            </c:dLbl>
            <c:dLbl>
              <c:idx val="2"/>
              <c:layout>
                <c:manualLayout>
                  <c:x val="-1.1022927689594362E-4"/>
                  <c:y val="-1.460719901582179E-2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2.4E-2</c:v>
                </c:pt>
                <c:pt idx="1">
                  <c:v>2.5999999999999999E-2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donekle zadovoljan</c:v>
                </c:pt>
              </c:strCache>
            </c:strRef>
          </c:tx>
          <c:dLbls>
            <c:dLbl>
              <c:idx val="0"/>
              <c:layout>
                <c:manualLayout>
                  <c:x val="-1.6490748573783649E-3"/>
                  <c:y val="-1.047804417706213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0.26900000000000002</c:v>
                </c:pt>
                <c:pt idx="1">
                  <c:v>0.41100000000000003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potpuno zadovoljan</c:v>
                </c:pt>
              </c:strCache>
            </c:strRef>
          </c:tx>
          <c:dLbls>
            <c:dLbl>
              <c:idx val="0"/>
              <c:layout>
                <c:manualLayout>
                  <c:x val="6.6115702479338859E-3"/>
                  <c:y val="-7.4906367041198537E-3"/>
                </c:manualLayout>
              </c:layout>
              <c:showVal val="1"/>
            </c:dLbl>
            <c:dLbl>
              <c:idx val="2"/>
              <c:layout>
                <c:manualLayout>
                  <c:x val="6.6115702479338035E-3"/>
                  <c:y val="-3.4331688291289931E-17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0.70700000000000007</c:v>
                </c:pt>
                <c:pt idx="1">
                  <c:v>0.51300000000000001</c:v>
                </c:pt>
              </c:numCache>
            </c:numRef>
          </c:val>
        </c:ser>
        <c:dLbls/>
        <c:shape val="box"/>
        <c:axId val="125962880"/>
        <c:axId val="125981056"/>
        <c:axId val="0"/>
      </c:bar3DChart>
      <c:catAx>
        <c:axId val="1259628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981056"/>
        <c:crosses val="autoZero"/>
        <c:auto val="1"/>
        <c:lblAlgn val="ctr"/>
        <c:lblOffset val="100"/>
      </c:catAx>
      <c:valAx>
        <c:axId val="12598105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5962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dosada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7.3000000000000009E-2</c:v>
                </c:pt>
                <c:pt idx="1">
                  <c:v>2.5999999999999999E-2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radoznalost</c:v>
                </c:pt>
              </c:strCache>
            </c:strRef>
          </c:tx>
          <c:spPr>
            <a:solidFill>
              <a:srgbClr val="990099"/>
            </a:solidFill>
          </c:spPr>
          <c:dLbls>
            <c:dLbl>
              <c:idx val="0"/>
              <c:layout>
                <c:manualLayout>
                  <c:x val="-3.123366950997217E-3"/>
                  <c:y val="-3.8657150206029165E-3"/>
                </c:manualLayout>
              </c:layout>
              <c:showVal val="1"/>
            </c:dLbl>
            <c:dLbl>
              <c:idx val="1"/>
              <c:layout>
                <c:manualLayout>
                  <c:x val="1.3117679599506394E-2"/>
                  <c:y val="-2.1466918445149117E-2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0.17100000000000001</c:v>
                </c:pt>
                <c:pt idx="1">
                  <c:v>5.1000000000000004E-2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 se osjećaju bolje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dLbl>
              <c:idx val="0"/>
              <c:layout>
                <c:manualLayout>
                  <c:x val="-1.873975308088181E-3"/>
                  <c:y val="7.2398190045248898E-3"/>
                </c:manualLayout>
              </c:layout>
              <c:showVal val="1"/>
            </c:dLbl>
            <c:dLbl>
              <c:idx val="1"/>
              <c:layout>
                <c:manualLayout>
                  <c:x val="-5.6219259242645423E-3"/>
                  <c:y val="5.791855203619916E-2"/>
                </c:manualLayout>
              </c:layout>
              <c:showVal val="1"/>
            </c:dLbl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0.26800000000000002</c:v>
                </c:pt>
                <c:pt idx="1">
                  <c:v>0.20500000000000002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da ne budu drugačiji od svojih vršnjaka</c:v>
                </c:pt>
              </c:strCache>
            </c:strRef>
          </c:tx>
          <c:dLbls>
            <c:dLbl>
              <c:idx val="0"/>
              <c:layout>
                <c:manualLayout>
                  <c:x val="5.1401519572639182E-3"/>
                  <c:y val="2.8958705953611004E-2"/>
                </c:manualLayout>
              </c:layout>
              <c:showVal val="1"/>
            </c:dLbl>
            <c:dLbl>
              <c:idx val="1"/>
              <c:layout>
                <c:manualLayout>
                  <c:x val="9.7981654301785379E-3"/>
                  <c:y val="-7.2398190045248924E-3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0.14600000000000002</c:v>
                </c:pt>
                <c:pt idx="1">
                  <c:v>0.23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jer misle da je to "cool"</c:v>
                </c:pt>
              </c:strCache>
            </c:strRef>
          </c:tx>
          <c:dLbls>
            <c:dLbl>
              <c:idx val="1"/>
              <c:layout>
                <c:manualLayout>
                  <c:x val="3.2659694190356851E-3"/>
                  <c:y val="-3.6199095022624453E-3"/>
                </c:manualLayout>
              </c:layout>
              <c:showVal val="1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Sheet1!$F$2:$F$3</c:f>
              <c:numCache>
                <c:formatCode>0.0%</c:formatCode>
                <c:ptCount val="2"/>
                <c:pt idx="0">
                  <c:v>0.31800000000000006</c:v>
                </c:pt>
                <c:pt idx="1">
                  <c:v>0.46200000000000002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 budu kao odrasli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dLbl>
              <c:idx val="1"/>
              <c:layout>
                <c:manualLayout>
                  <c:x val="8.8878074592185375E-3"/>
                  <c:y val="-1.4479638009049771E-2"/>
                </c:manualLayout>
              </c:layout>
              <c:showVal val="1"/>
            </c:dLbl>
            <c:spPr>
              <a:solidFill>
                <a:srgbClr val="F1FEA0"/>
              </a:solidFill>
              <a:ln>
                <a:solidFill>
                  <a:srgbClr val="CC9900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Sheet1!$G$2:$G$3</c:f>
              <c:numCache>
                <c:formatCode>0.0%</c:formatCode>
                <c:ptCount val="2"/>
                <c:pt idx="0">
                  <c:v>2.4E-2</c:v>
                </c:pt>
                <c:pt idx="1">
                  <c:v>2.5999999999999999E-2</c:v>
                </c:pt>
              </c:numCache>
            </c:numRef>
          </c:val>
        </c:ser>
        <c:dLbls/>
        <c:shape val="box"/>
        <c:axId val="126176256"/>
        <c:axId val="126198528"/>
        <c:axId val="0"/>
      </c:bar3DChart>
      <c:catAx>
        <c:axId val="126176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198528"/>
        <c:crosses val="autoZero"/>
        <c:auto val="1"/>
        <c:lblAlgn val="ctr"/>
        <c:lblOffset val="100"/>
      </c:catAx>
      <c:valAx>
        <c:axId val="12619852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176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8.3777025269302849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u školi</c:v>
                </c:pt>
                <c:pt idx="1">
                  <c:v>od roditelja</c:v>
                </c:pt>
                <c:pt idx="2">
                  <c:v>od prijatelja</c:v>
                </c:pt>
                <c:pt idx="3">
                  <c:v>mediji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0.56100000000000005</c:v>
                </c:pt>
                <c:pt idx="1">
                  <c:v>0.29300000000000004</c:v>
                </c:pt>
                <c:pt idx="2">
                  <c:v>2.4E-2</c:v>
                </c:pt>
                <c:pt idx="3">
                  <c:v>0.12200000000000001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1.7747431510260384E-2"/>
                  <c:y val="-3.1142623009227923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u školi</c:v>
                </c:pt>
                <c:pt idx="1">
                  <c:v>od roditelja</c:v>
                </c:pt>
                <c:pt idx="2">
                  <c:v>od prijatelja</c:v>
                </c:pt>
                <c:pt idx="3">
                  <c:v>mediji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0.7430000000000001</c:v>
                </c:pt>
                <c:pt idx="1">
                  <c:v>0.20500000000000002</c:v>
                </c:pt>
                <c:pt idx="2">
                  <c:v>2.5999999999999999E-2</c:v>
                </c:pt>
                <c:pt idx="3">
                  <c:v>2.5999999999999999E-2</c:v>
                </c:pt>
              </c:numCache>
            </c:numRef>
          </c:val>
        </c:ser>
        <c:dLbls/>
        <c:shape val="box"/>
        <c:axId val="126093952"/>
        <c:axId val="126099840"/>
        <c:axId val="0"/>
      </c:bar3DChart>
      <c:catAx>
        <c:axId val="1260939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099840"/>
        <c:crosses val="autoZero"/>
        <c:auto val="1"/>
        <c:lblAlgn val="ctr"/>
        <c:lblOffset val="100"/>
      </c:catAx>
      <c:valAx>
        <c:axId val="12609984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093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647751675668642E-3"/>
                  <c:y val="-1.8726591760299633E-2"/>
                </c:manualLayout>
              </c:layout>
              <c:showVal val="1"/>
            </c:dLbl>
            <c:dLbl>
              <c:idx val="2"/>
              <c:layout>
                <c:manualLayout>
                  <c:x val="-1.1022927689594362E-4"/>
                  <c:y val="-1.460719901582179E-2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cigarete</c:v>
                </c:pt>
                <c:pt idx="1">
                  <c:v>alkohol</c:v>
                </c:pt>
                <c:pt idx="2">
                  <c:v>marihuna</c:v>
                </c:pt>
                <c:pt idx="3">
                  <c:v>ecstazy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0.85000000000000009</c:v>
                </c:pt>
                <c:pt idx="1">
                  <c:v>0.85000000000000009</c:v>
                </c:pt>
                <c:pt idx="2">
                  <c:v>0.83700000000000008</c:v>
                </c:pt>
                <c:pt idx="3">
                  <c:v>0.87600000000000011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dLbls>
            <c:dLbl>
              <c:idx val="0"/>
              <c:layout>
                <c:manualLayout>
                  <c:x val="-7.2710241953821446E-3"/>
                  <c:y val="-1.771817436847543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-1.1031369608873222E-3"/>
                  <c:y val="-7.4815263476680832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cigarete</c:v>
                </c:pt>
                <c:pt idx="1">
                  <c:v>alkohol</c:v>
                </c:pt>
                <c:pt idx="2">
                  <c:v>marihuna</c:v>
                </c:pt>
                <c:pt idx="3">
                  <c:v>ecstazy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0.1</c:v>
                </c:pt>
                <c:pt idx="1">
                  <c:v>7.5000000000000011E-2</c:v>
                </c:pt>
                <c:pt idx="2">
                  <c:v>8.8000000000000023E-2</c:v>
                </c:pt>
                <c:pt idx="3">
                  <c:v>6.2000000000000006E-2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znam</c:v>
                </c:pt>
              </c:strCache>
            </c:strRef>
          </c:tx>
          <c:dLbls>
            <c:dLbl>
              <c:idx val="0"/>
              <c:layout>
                <c:manualLayout>
                  <c:x val="1.499180246470544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3.1857580237499072E-2"/>
                  <c:y val="3.6199095022624445E-3"/>
                </c:manualLayout>
              </c:layout>
              <c:showVal val="1"/>
            </c:dLbl>
            <c:dLbl>
              <c:idx val="2"/>
              <c:layout>
                <c:manualLayout>
                  <c:x val="2.9983604929410896E-2"/>
                  <c:y val="7.2395339722806156E-3"/>
                </c:manualLayout>
              </c:layout>
              <c:showVal val="1"/>
            </c:dLbl>
            <c:dLbl>
              <c:idx val="3"/>
              <c:layout>
                <c:manualLayout>
                  <c:x val="1.9729271066396718E-2"/>
                  <c:y val="-3.6201945345067173E-3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cigarete</c:v>
                </c:pt>
                <c:pt idx="1">
                  <c:v>alkohol</c:v>
                </c:pt>
                <c:pt idx="2">
                  <c:v>marihuna</c:v>
                </c:pt>
                <c:pt idx="3">
                  <c:v>ecstazy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0.05</c:v>
                </c:pt>
                <c:pt idx="1">
                  <c:v>7.5000000000000011E-2</c:v>
                </c:pt>
                <c:pt idx="2">
                  <c:v>7.5000000000000011E-2</c:v>
                </c:pt>
                <c:pt idx="3">
                  <c:v>6.2000000000000006E-2</c:v>
                </c:pt>
              </c:numCache>
            </c:numRef>
          </c:val>
        </c:ser>
        <c:dLbls/>
        <c:shape val="box"/>
        <c:axId val="126147584"/>
        <c:axId val="126305024"/>
        <c:axId val="0"/>
      </c:bar3DChart>
      <c:catAx>
        <c:axId val="126147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305024"/>
        <c:crosses val="autoZero"/>
        <c:auto val="1"/>
        <c:lblAlgn val="ctr"/>
        <c:lblOffset val="100"/>
      </c:catAx>
      <c:valAx>
        <c:axId val="12630502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147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pivo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0.85400000000000009</c:v>
                </c:pt>
                <c:pt idx="1">
                  <c:v>0.89700000000000002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vino</c:v>
                </c:pt>
              </c:strCache>
            </c:strRef>
          </c:tx>
          <c:spPr>
            <a:solidFill>
              <a:srgbClr val="990099"/>
            </a:solidFill>
          </c:spPr>
          <c:dLbls>
            <c:dLbl>
              <c:idx val="0"/>
              <c:layout>
                <c:manualLayout>
                  <c:x val="-3.123366950997217E-3"/>
                  <c:y val="-3.8657150206029165E-3"/>
                </c:manualLayout>
              </c:layout>
              <c:showVal val="1"/>
            </c:dLbl>
            <c:dLbl>
              <c:idx val="1"/>
              <c:layout>
                <c:manualLayout>
                  <c:x val="1.0949400683874634E-2"/>
                  <c:y val="-6.9873924946449121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0.75600000000000012</c:v>
                </c:pt>
                <c:pt idx="1">
                  <c:v>0.79500000000000004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žestoka pića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dLbl>
              <c:idx val="0"/>
              <c:layout>
                <c:manualLayout>
                  <c:x val="-1.536673394314212E-2"/>
                  <c:y val="1.0402207224609784E-2"/>
                </c:manualLayout>
              </c:layout>
              <c:showVal val="1"/>
            </c:dLbl>
            <c:dLbl>
              <c:idx val="1"/>
              <c:layout>
                <c:manualLayout>
                  <c:x val="3.0251268377587686E-3"/>
                  <c:y val="8.6642104923352163E-3"/>
                </c:manualLayout>
              </c:layout>
              <c:showVal val="1"/>
            </c:dLbl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0.43900000000000006</c:v>
                </c:pt>
                <c:pt idx="1">
                  <c:v>0.66700000000000015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cigarete</c:v>
                </c:pt>
              </c:strCache>
            </c:strRef>
          </c:tx>
          <c:dLbls>
            <c:dLbl>
              <c:idx val="0"/>
              <c:layout>
                <c:manualLayout>
                  <c:x val="1.5420225941973497E-2"/>
                  <c:y val="7.2110202946784413E-2"/>
                </c:manualLayout>
              </c:layout>
              <c:showVal val="1"/>
            </c:dLbl>
            <c:dLbl>
              <c:idx val="1"/>
              <c:layout>
                <c:manualLayout>
                  <c:x val="9.7981654301785379E-3"/>
                  <c:y val="-7.2398190045248924E-3"/>
                </c:manualLayout>
              </c:layout>
              <c:showVal val="1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0.7320000000000001</c:v>
                </c:pt>
                <c:pt idx="1">
                  <c:v>0.87200000000000011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marihuana</c:v>
                </c:pt>
              </c:strCache>
            </c:strRef>
          </c:tx>
          <c:dLbls>
            <c:dLbl>
              <c:idx val="0"/>
              <c:layout>
                <c:manualLayout>
                  <c:x val="-1.9596716619964042E-2"/>
                  <c:y val="-3.3062550179579113E-3"/>
                </c:manualLayout>
              </c:layout>
              <c:showVal val="1"/>
            </c:dLbl>
            <c:dLbl>
              <c:idx val="1"/>
              <c:layout>
                <c:manualLayout>
                  <c:x val="3.2659694190356851E-3"/>
                  <c:y val="-3.6199095022624453E-3"/>
                </c:manualLayout>
              </c:layout>
              <c:showVal val="1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Sheet1!$F$2:$F$3</c:f>
              <c:numCache>
                <c:formatCode>0.0%</c:formatCode>
                <c:ptCount val="2"/>
                <c:pt idx="0">
                  <c:v>0.24400000000000002</c:v>
                </c:pt>
                <c:pt idx="1">
                  <c:v>0.23100000000000001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ecstazy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dLbls>
            <c:dLbl>
              <c:idx val="0"/>
              <c:layout>
                <c:manualLayout>
                  <c:x val="1.7963539030642718E-2"/>
                  <c:y val="-2.3143785125705384E-2"/>
                </c:manualLayout>
              </c:layout>
              <c:showVal val="1"/>
            </c:dLbl>
            <c:dLbl>
              <c:idx val="1"/>
              <c:layout>
                <c:manualLayout>
                  <c:x val="3.2660980055713995E-3"/>
                  <c:y val="5.7918552036199097E-2"/>
                </c:manualLayout>
              </c:layout>
              <c:showVal val="1"/>
            </c:dLbl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Sheet1!$G$2:$G$3</c:f>
              <c:numCache>
                <c:formatCode>0.0%</c:formatCode>
                <c:ptCount val="2"/>
                <c:pt idx="0">
                  <c:v>0.14600000000000002</c:v>
                </c:pt>
                <c:pt idx="1">
                  <c:v>0.20500000000000002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LSD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2.449573504178551E-2"/>
                  <c:y val="3.0044225716728528E-2"/>
                </c:manualLayout>
              </c:layout>
              <c:showVal val="1"/>
            </c:dLbl>
            <c:dLbl>
              <c:idx val="1"/>
              <c:layout>
                <c:manualLayout>
                  <c:x val="-4.8991470083570975E-3"/>
                  <c:y val="8.6877828054298722E-2"/>
                </c:manualLayout>
              </c:layout>
              <c:showVal val="1"/>
            </c:dLbl>
            <c:spPr>
              <a:solidFill>
                <a:srgbClr val="F1FEA0"/>
              </a:solidFill>
              <a:ln>
                <a:solidFill>
                  <a:srgbClr val="DCD707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Sheet1!$H$2:$H$3</c:f>
              <c:numCache>
                <c:formatCode>0.0%</c:formatCode>
                <c:ptCount val="2"/>
                <c:pt idx="0">
                  <c:v>0.12200000000000001</c:v>
                </c:pt>
                <c:pt idx="1">
                  <c:v>0.15400000000000003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kokain</c:v>
                </c:pt>
              </c:strCache>
            </c:strRef>
          </c:tx>
          <c:dLbls>
            <c:dLbl>
              <c:idx val="0"/>
              <c:layout>
                <c:manualLayout>
                  <c:x val="2.4495735041785423E-2"/>
                  <c:y val="6.6125100359158218E-3"/>
                </c:manualLayout>
              </c:layout>
              <c:showVal val="1"/>
            </c:dLbl>
            <c:dLbl>
              <c:idx val="1"/>
              <c:layout>
                <c:manualLayout>
                  <c:x val="2.4495735041785482E-2"/>
                  <c:y val="7.2737610395074065E-2"/>
                </c:manualLayout>
              </c:layout>
              <c:showVal val="1"/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Sheet1!$I$2:$I$3</c:f>
              <c:numCache>
                <c:formatCode>0.0%</c:formatCode>
                <c:ptCount val="2"/>
                <c:pt idx="0">
                  <c:v>0.12200000000000001</c:v>
                </c:pt>
                <c:pt idx="1">
                  <c:v>0.15400000000000003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heroin</c:v>
                </c:pt>
              </c:strCache>
            </c:strRef>
          </c:tx>
          <c:dLbls>
            <c:dLbl>
              <c:idx val="0"/>
              <c:layout>
                <c:manualLayout>
                  <c:x val="-4.8991470083570967E-3"/>
                  <c:y val="5.5552894352916569E-2"/>
                </c:manualLayout>
              </c:layout>
              <c:showVal val="1"/>
            </c:dLbl>
            <c:dLbl>
              <c:idx val="1"/>
              <c:layout>
                <c:manualLayout>
                  <c:x val="8.1651164273928434E-3"/>
                  <c:y val="-5.094756748143381E-4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Sheet1!$J$2:$J$3</c:f>
              <c:numCache>
                <c:formatCode>0.0%</c:formatCode>
                <c:ptCount val="2"/>
                <c:pt idx="0">
                  <c:v>9.8000000000000018E-2</c:v>
                </c:pt>
                <c:pt idx="1">
                  <c:v>0.17900000000000002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Galaxy, Atomix, sl.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bg1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sr-Latn-C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dječaci</c:v>
                </c:pt>
                <c:pt idx="1">
                  <c:v>djevojčice</c:v>
                </c:pt>
              </c:strCache>
            </c:strRef>
          </c:cat>
          <c:val>
            <c:numRef>
              <c:f>Sheet1!$K$2:$K$3</c:f>
              <c:numCache>
                <c:formatCode>0.0%</c:formatCode>
                <c:ptCount val="2"/>
                <c:pt idx="0">
                  <c:v>0.34100000000000008</c:v>
                </c:pt>
                <c:pt idx="1">
                  <c:v>0.25600000000000001</c:v>
                </c:pt>
              </c:numCache>
            </c:numRef>
          </c:val>
        </c:ser>
        <c:dLbls/>
        <c:shape val="box"/>
        <c:axId val="126558592"/>
        <c:axId val="126560128"/>
        <c:axId val="0"/>
      </c:bar3DChart>
      <c:catAx>
        <c:axId val="126558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560128"/>
        <c:crosses val="autoZero"/>
        <c:auto val="1"/>
        <c:lblAlgn val="ctr"/>
        <c:lblOffset val="100"/>
      </c:catAx>
      <c:valAx>
        <c:axId val="12656012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6558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3"/>
                  <c:y val="3.3670033670033686E-3"/>
                </c:manualLayout>
              </c:layout>
              <c:showVal val="1"/>
            </c:dLbl>
            <c:dLbl>
              <c:idx val="1"/>
              <c:layout>
                <c:manualLayout>
                  <c:x val="-9.2592592592592657E-3"/>
                  <c:y val="-6.7340067340067979E-3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ne gledam uopće</c:v>
                </c:pt>
                <c:pt idx="1">
                  <c:v>do 1 sat</c:v>
                </c:pt>
                <c:pt idx="2">
                  <c:v>2 sata</c:v>
                </c:pt>
                <c:pt idx="3">
                  <c:v>3 sata</c:v>
                </c:pt>
                <c:pt idx="4">
                  <c:v>4 i više sati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4.9000000000000009E-2</c:v>
                </c:pt>
                <c:pt idx="1">
                  <c:v>0.19500000000000001</c:v>
                </c:pt>
                <c:pt idx="2">
                  <c:v>0.4880000000000001</c:v>
                </c:pt>
                <c:pt idx="3">
                  <c:v>0.19500000000000001</c:v>
                </c:pt>
                <c:pt idx="4">
                  <c:v>7.3000000000000009E-2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2.8109629621322709E-2"/>
                  <c:y val="-1.2966968811744229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718523820911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0101010101010105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ne gledam uopće</c:v>
                </c:pt>
                <c:pt idx="1">
                  <c:v>do 1 sat</c:v>
                </c:pt>
                <c:pt idx="2">
                  <c:v>2 sata</c:v>
                </c:pt>
                <c:pt idx="3">
                  <c:v>3 sata</c:v>
                </c:pt>
                <c:pt idx="4">
                  <c:v>4 i više sati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2.5999999999999999E-2</c:v>
                </c:pt>
                <c:pt idx="1">
                  <c:v>0.33300000000000007</c:v>
                </c:pt>
                <c:pt idx="2">
                  <c:v>0.25600000000000001</c:v>
                </c:pt>
                <c:pt idx="3">
                  <c:v>0.25600000000000001</c:v>
                </c:pt>
                <c:pt idx="4">
                  <c:v>0.129</c:v>
                </c:pt>
              </c:numCache>
            </c:numRef>
          </c:val>
        </c:ser>
        <c:dLbls/>
        <c:shape val="box"/>
        <c:axId val="115099136"/>
        <c:axId val="115100672"/>
        <c:axId val="0"/>
      </c:bar3DChart>
      <c:catAx>
        <c:axId val="115099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5100672"/>
        <c:crosses val="autoZero"/>
        <c:auto val="1"/>
        <c:lblAlgn val="ctr"/>
        <c:lblOffset val="100"/>
      </c:catAx>
      <c:valAx>
        <c:axId val="11510067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5099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>
        <c:manualLayout>
          <c:layoutTarget val="inner"/>
          <c:xMode val="edge"/>
          <c:yMode val="edge"/>
          <c:x val="7.0651967814252772E-2"/>
          <c:y val="7.1773529228459712E-2"/>
          <c:w val="0.75088331375496398"/>
          <c:h val="0.76169348392184089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1.1574074074074073E-2"/>
                  <c:y val="1.2345536395655774E-16"/>
                </c:manualLayout>
              </c:layout>
              <c:showVal val="1"/>
            </c:dLbl>
            <c:dLbl>
              <c:idx val="1"/>
              <c:layout>
                <c:manualLayout>
                  <c:x val="-1.1574074074074073E-2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nimalo</c:v>
                </c:pt>
                <c:pt idx="1">
                  <c:v>do 1 sat</c:v>
                </c:pt>
                <c:pt idx="2">
                  <c:v>2 sata</c:v>
                </c:pt>
                <c:pt idx="3">
                  <c:v>3 sata</c:v>
                </c:pt>
                <c:pt idx="4">
                  <c:v>4 i više sati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0.12200000000000001</c:v>
                </c:pt>
                <c:pt idx="1">
                  <c:v>0.19500000000000001</c:v>
                </c:pt>
                <c:pt idx="2">
                  <c:v>0.34200000000000008</c:v>
                </c:pt>
                <c:pt idx="3">
                  <c:v>0.14600000000000002</c:v>
                </c:pt>
                <c:pt idx="4">
                  <c:v>0.19500000000000001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1.3888888888888897E-2"/>
                  <c:y val="-2.6511837535459612E-7"/>
                </c:manualLayout>
              </c:layout>
              <c:showVal val="1"/>
            </c:dLbl>
            <c:dLbl>
              <c:idx val="3"/>
              <c:layout>
                <c:manualLayout>
                  <c:x val="2.3146325459317595E-3"/>
                  <c:y val="-1.0101010101010105E-2"/>
                </c:manualLayout>
              </c:layout>
              <c:showVal val="1"/>
            </c:dLbl>
            <c:dLbl>
              <c:idx val="4"/>
              <c:layout>
                <c:manualLayout>
                  <c:x val="3.5054109930342713E-2"/>
                  <c:y val="-6.734007874463814E-3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nimalo</c:v>
                </c:pt>
                <c:pt idx="1">
                  <c:v>do 1 sat</c:v>
                </c:pt>
                <c:pt idx="2">
                  <c:v>2 sata</c:v>
                </c:pt>
                <c:pt idx="3">
                  <c:v>3 sata</c:v>
                </c:pt>
                <c:pt idx="4">
                  <c:v>4 i više sati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0.25600000000000001</c:v>
                </c:pt>
                <c:pt idx="1">
                  <c:v>0.28200000000000003</c:v>
                </c:pt>
                <c:pt idx="2">
                  <c:v>0.23100000000000001</c:v>
                </c:pt>
                <c:pt idx="3">
                  <c:v>5.1000000000000004E-2</c:v>
                </c:pt>
                <c:pt idx="4">
                  <c:v>0.18000000000000002</c:v>
                </c:pt>
              </c:numCache>
            </c:numRef>
          </c:val>
        </c:ser>
        <c:dLbls/>
        <c:shape val="box"/>
        <c:axId val="115697152"/>
        <c:axId val="115698688"/>
        <c:axId val="0"/>
      </c:bar3DChart>
      <c:catAx>
        <c:axId val="1156971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5698688"/>
        <c:crosses val="autoZero"/>
        <c:auto val="1"/>
        <c:lblAlgn val="ctr"/>
        <c:lblOffset val="100"/>
      </c:catAx>
      <c:valAx>
        <c:axId val="115698688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56971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>
        <c:manualLayout>
          <c:layoutTarget val="inner"/>
          <c:xMode val="edge"/>
          <c:yMode val="edge"/>
          <c:x val="6.9077828555458673E-2"/>
          <c:y val="4.9538319022339412E-2"/>
          <c:w val="0.70598006178806449"/>
          <c:h val="0.8522595218584102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8118985126863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620370370370370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aktivno treniram u klubu 2-3 puta tjedno ili više</c:v>
                </c:pt>
                <c:pt idx="1">
                  <c:v>rekreativno</c:v>
                </c:pt>
                <c:pt idx="2">
                  <c:v>rijetko</c:v>
                </c:pt>
                <c:pt idx="3">
                  <c:v>ne zanima me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0.53700000000000003</c:v>
                </c:pt>
                <c:pt idx="1">
                  <c:v>0.39000000000000007</c:v>
                </c:pt>
                <c:pt idx="2">
                  <c:v>0</c:v>
                </c:pt>
                <c:pt idx="3">
                  <c:v>7.3000000000000009E-2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2.3148148148148147E-3"/>
                  <c:y val="-1.197324794125685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0101010101010105E-2"/>
                </c:manualLayout>
              </c:layout>
              <c:showVal val="1"/>
            </c:dLbl>
            <c:dLbl>
              <c:idx val="4"/>
              <c:layout>
                <c:manualLayout>
                  <c:x val="9.2592592592592657E-3"/>
                  <c:y val="6.1727681978278883E-17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aktivno treniram u klubu 2-3 puta tjedno ili više</c:v>
                </c:pt>
                <c:pt idx="1">
                  <c:v>rekreativno</c:v>
                </c:pt>
                <c:pt idx="2">
                  <c:v>rijetko</c:v>
                </c:pt>
                <c:pt idx="3">
                  <c:v>ne zanima me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0.30800000000000005</c:v>
                </c:pt>
                <c:pt idx="1">
                  <c:v>0.30800000000000005</c:v>
                </c:pt>
                <c:pt idx="2">
                  <c:v>0.25600000000000001</c:v>
                </c:pt>
                <c:pt idx="3">
                  <c:v>0.128</c:v>
                </c:pt>
              </c:numCache>
            </c:numRef>
          </c:val>
        </c:ser>
        <c:dLbls/>
        <c:shape val="box"/>
        <c:axId val="116831744"/>
        <c:axId val="116833280"/>
        <c:axId val="0"/>
      </c:bar3DChart>
      <c:catAx>
        <c:axId val="1168317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6833280"/>
        <c:crosses val="autoZero"/>
        <c:auto val="1"/>
        <c:lblAlgn val="ctr"/>
        <c:lblOffset val="100"/>
      </c:catAx>
      <c:valAx>
        <c:axId val="11683328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68317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>
        <c:manualLayout>
          <c:layoutTarget val="inner"/>
          <c:xMode val="edge"/>
          <c:yMode val="edge"/>
          <c:x val="9.6341808374367746E-2"/>
          <c:y val="4.2298500017814517E-2"/>
          <c:w val="0.73456334973528947"/>
          <c:h val="0.5679313072291305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620370370370370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nisam zainteresiran/a</c:v>
                </c:pt>
                <c:pt idx="1">
                  <c:v>roditelji me ne puštaju</c:v>
                </c:pt>
                <c:pt idx="2">
                  <c:v>povremeno/rođendani, slavlja</c:v>
                </c:pt>
                <c:pt idx="3">
                  <c:v>vikendom</c:v>
                </c:pt>
                <c:pt idx="4">
                  <c:v>gotovo svakodnevno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0.21900000000000003</c:v>
                </c:pt>
                <c:pt idx="1">
                  <c:v>7.3000000000000009E-2</c:v>
                </c:pt>
                <c:pt idx="2">
                  <c:v>0.17100000000000001</c:v>
                </c:pt>
                <c:pt idx="3">
                  <c:v>0.41500000000000004</c:v>
                </c:pt>
                <c:pt idx="4">
                  <c:v>0.12200000000000001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2.5684085832790939E-2"/>
                  <c:y val="-8.442827340917055E-3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nisam zainteresiran/a</c:v>
                </c:pt>
                <c:pt idx="1">
                  <c:v>roditelji me ne puštaju</c:v>
                </c:pt>
                <c:pt idx="2">
                  <c:v>povremeno/rođendani, slavlja</c:v>
                </c:pt>
                <c:pt idx="3">
                  <c:v>vikendom</c:v>
                </c:pt>
                <c:pt idx="4">
                  <c:v>gotovo svakodnevno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2.5999999999999999E-2</c:v>
                </c:pt>
                <c:pt idx="1">
                  <c:v>0.25600000000000001</c:v>
                </c:pt>
                <c:pt idx="2">
                  <c:v>0.38500000000000006</c:v>
                </c:pt>
                <c:pt idx="3">
                  <c:v>0.25600000000000001</c:v>
                </c:pt>
                <c:pt idx="4">
                  <c:v>7.6999999999999999E-2</c:v>
                </c:pt>
              </c:numCache>
            </c:numRef>
          </c:val>
        </c:ser>
        <c:dLbls/>
        <c:shape val="box"/>
        <c:axId val="116855936"/>
        <c:axId val="116857472"/>
        <c:axId val="0"/>
      </c:bar3DChart>
      <c:catAx>
        <c:axId val="116855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6857472"/>
        <c:crosses val="autoZero"/>
        <c:auto val="1"/>
        <c:lblAlgn val="ctr"/>
        <c:lblOffset val="100"/>
      </c:catAx>
      <c:valAx>
        <c:axId val="11685747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6855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620370370370370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ne izlazim</c:v>
                </c:pt>
                <c:pt idx="1">
                  <c:v>do 21 sat</c:v>
                </c:pt>
                <c:pt idx="2">
                  <c:v>do 23 sata</c:v>
                </c:pt>
                <c:pt idx="3">
                  <c:v>do nakon ponoći</c:v>
                </c:pt>
                <c:pt idx="4">
                  <c:v>bez ograničenja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0.21900000000000003</c:v>
                </c:pt>
                <c:pt idx="1">
                  <c:v>0.51200000000000001</c:v>
                </c:pt>
                <c:pt idx="2">
                  <c:v>0.19500000000000001</c:v>
                </c:pt>
                <c:pt idx="3">
                  <c:v>4.9000000000000009E-2</c:v>
                </c:pt>
                <c:pt idx="4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2.2487703697058176E-2"/>
                  <c:y val="-2.5339366515837073E-2"/>
                </c:manualLayout>
              </c:layout>
              <c:showVal val="1"/>
            </c:dLbl>
            <c:dLbl>
              <c:idx val="1"/>
              <c:layout>
                <c:manualLayout>
                  <c:x val="3.7479358604652679E-2"/>
                  <c:y val="2.528236006698093E-4"/>
                </c:manualLayout>
              </c:layout>
              <c:showVal val="1"/>
            </c:dLbl>
            <c:dLbl>
              <c:idx val="2"/>
              <c:layout>
                <c:manualLayout>
                  <c:x val="3.648703703403125E-2"/>
                  <c:y val="-1.3973990807710121E-2"/>
                </c:manualLayout>
              </c:layout>
              <c:showVal val="1"/>
            </c:dLbl>
            <c:dLbl>
              <c:idx val="3"/>
              <c:layout>
                <c:manualLayout>
                  <c:x val="2.1384566736170986E-2"/>
                  <c:y val="-7.4815263476680147E-3"/>
                </c:manualLayout>
              </c:layout>
              <c:showVal val="1"/>
            </c:dLbl>
            <c:dLbl>
              <c:idx val="4"/>
              <c:layout>
                <c:manualLayout>
                  <c:x val="2.1936135216614583E-2"/>
                  <c:y val="7.6303131791790593E-4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ne izlazim</c:v>
                </c:pt>
                <c:pt idx="1">
                  <c:v>do 21 sat</c:v>
                </c:pt>
                <c:pt idx="2">
                  <c:v>do 23 sata</c:v>
                </c:pt>
                <c:pt idx="3">
                  <c:v>do nakon ponoći</c:v>
                </c:pt>
                <c:pt idx="4">
                  <c:v>bez ograničenja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0.28200000000000003</c:v>
                </c:pt>
                <c:pt idx="1">
                  <c:v>0.4880000000000001</c:v>
                </c:pt>
                <c:pt idx="2">
                  <c:v>0.17900000000000002</c:v>
                </c:pt>
                <c:pt idx="3">
                  <c:v>0</c:v>
                </c:pt>
                <c:pt idx="4">
                  <c:v>5.1000000000000004E-2</c:v>
                </c:pt>
              </c:numCache>
            </c:numRef>
          </c:val>
        </c:ser>
        <c:dLbls/>
        <c:shape val="box"/>
        <c:axId val="122258560"/>
        <c:axId val="122260096"/>
        <c:axId val="0"/>
      </c:bar3DChart>
      <c:catAx>
        <c:axId val="122258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2260096"/>
        <c:crosses val="autoZero"/>
        <c:auto val="1"/>
        <c:lblAlgn val="ctr"/>
        <c:lblOffset val="100"/>
      </c:catAx>
      <c:valAx>
        <c:axId val="12226009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22258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>
        <c:manualLayout>
          <c:layoutTarget val="inner"/>
          <c:xMode val="edge"/>
          <c:yMode val="edge"/>
          <c:x val="5.0338075474576874E-2"/>
          <c:y val="0.13400904977375566"/>
          <c:w val="0.86489597149904929"/>
          <c:h val="0.7786485196137820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svakodnevno</c:v>
                </c:pt>
                <c:pt idx="1">
                  <c:v>povremeno</c:v>
                </c:pt>
                <c:pt idx="2">
                  <c:v>samo sam probao/la</c:v>
                </c:pt>
                <c:pt idx="3">
                  <c:v>ne pušim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0.41500000000000004</c:v>
                </c:pt>
                <c:pt idx="3">
                  <c:v>0.58499999999999996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1.4991802464705448E-2"/>
                  <c:y val="-1.4226814408379949E-2"/>
                </c:manualLayout>
              </c:layout>
              <c:showVal val="1"/>
            </c:dLbl>
            <c:dLbl>
              <c:idx val="2"/>
              <c:layout>
                <c:manualLayout>
                  <c:x val="2.8991283358789394E-2"/>
                  <c:y val="5.0564720133965178E-4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svakodnevno</c:v>
                </c:pt>
                <c:pt idx="1">
                  <c:v>povremeno</c:v>
                </c:pt>
                <c:pt idx="2">
                  <c:v>samo sam probao/la</c:v>
                </c:pt>
                <c:pt idx="3">
                  <c:v>ne pušim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7.6999999999999999E-2</c:v>
                </c:pt>
                <c:pt idx="1">
                  <c:v>2.5999999999999999E-2</c:v>
                </c:pt>
                <c:pt idx="2">
                  <c:v>0.38400000000000006</c:v>
                </c:pt>
                <c:pt idx="3">
                  <c:v>0.51300000000000001</c:v>
                </c:pt>
              </c:numCache>
            </c:numRef>
          </c:val>
        </c:ser>
        <c:dLbls/>
        <c:shape val="box"/>
        <c:axId val="90968448"/>
        <c:axId val="91017216"/>
        <c:axId val="0"/>
      </c:bar3DChart>
      <c:catAx>
        <c:axId val="909684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91017216"/>
        <c:crosses val="autoZero"/>
        <c:auto val="1"/>
        <c:lblAlgn val="ctr"/>
        <c:lblOffset val="100"/>
      </c:catAx>
      <c:valAx>
        <c:axId val="9101721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9096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76273834715678"/>
          <c:y val="0.41950675170128632"/>
          <c:w val="0.13723726165284333"/>
          <c:h val="0.13926675455160872"/>
        </c:manualLayout>
      </c:layout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10"/>
      <c:rotY val="10"/>
      <c:perspective val="5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dječaci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309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3148148148148147E-3"/>
                  <c:y val="-3.3670033670033686E-3"/>
                </c:manualLayout>
              </c:layout>
              <c:showVal val="1"/>
            </c:dLbl>
            <c:dLbl>
              <c:idx val="4"/>
              <c:layout>
                <c:manualLayout>
                  <c:x val="-8.4875562720133493E-17"/>
                  <c:y val="-1.0478061558611704E-2"/>
                </c:manualLayout>
              </c:layout>
              <c:showVal val="1"/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niti jednu</c:v>
                </c:pt>
                <c:pt idx="1">
                  <c:v>&lt;1 cigarete / tjedno</c:v>
                </c:pt>
                <c:pt idx="2">
                  <c:v>1-5 cigareta / dan</c:v>
                </c:pt>
                <c:pt idx="3">
                  <c:v>6-20 cigareta / dan</c:v>
                </c:pt>
                <c:pt idx="4">
                  <c:v>&gt;jedna kutija / dan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.0%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djevojčice</c:v>
                </c:pt>
              </c:strCache>
            </c:strRef>
          </c:tx>
          <c:dLbls>
            <c:dLbl>
              <c:idx val="0"/>
              <c:layout>
                <c:manualLayout>
                  <c:x val="1.1574074074074073E-2"/>
                  <c:y val="-1.047806155861165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3670033670033686E-3"/>
                </c:manualLayout>
              </c:layout>
              <c:showVal val="1"/>
            </c:dLbl>
            <c:dLbl>
              <c:idx val="2"/>
              <c:layout>
                <c:manualLayout>
                  <c:x val="4.6296296296296311E-3"/>
                  <c:y val="-6.734217161951027E-3"/>
                </c:manualLayout>
              </c:layout>
              <c:showVal val="1"/>
            </c:dLbl>
            <c:dLbl>
              <c:idx val="3"/>
              <c:layout>
                <c:manualLayout>
                  <c:x val="1.3888706620005837E-2"/>
                  <c:y val="-7.4815009616921706E-3"/>
                </c:manualLayout>
              </c:layout>
              <c:showVal val="1"/>
            </c:dLbl>
            <c:dLbl>
              <c:idx val="4"/>
              <c:layout>
                <c:manualLayout>
                  <c:x val="1.3888706620005837E-2"/>
                  <c:y val="-1.0478061558611704E-2"/>
                </c:manualLayout>
              </c:layout>
              <c:showVal val="1"/>
            </c:dLbl>
            <c:spPr>
              <a:solidFill>
                <a:srgbClr val="EFEDE1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200" b="1" baseline="0"/>
                </a:pPr>
                <a:endParaRPr lang="sr-Latn-C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niti jednu</c:v>
                </c:pt>
                <c:pt idx="1">
                  <c:v>&lt;1 cigarete / tjedno</c:v>
                </c:pt>
                <c:pt idx="2">
                  <c:v>1-5 cigareta / dan</c:v>
                </c:pt>
                <c:pt idx="3">
                  <c:v>6-20 cigareta / dan</c:v>
                </c:pt>
                <c:pt idx="4">
                  <c:v>&gt;jedna kutija / dan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0.87100000000000011</c:v>
                </c:pt>
                <c:pt idx="1">
                  <c:v>2.5999999999999999E-2</c:v>
                </c:pt>
                <c:pt idx="2">
                  <c:v>2.5999999999999999E-2</c:v>
                </c:pt>
                <c:pt idx="3">
                  <c:v>2.5999999999999999E-2</c:v>
                </c:pt>
                <c:pt idx="4">
                  <c:v>5.1000000000000004E-2</c:v>
                </c:pt>
              </c:numCache>
            </c:numRef>
          </c:val>
        </c:ser>
        <c:dLbls/>
        <c:shape val="box"/>
        <c:axId val="115308800"/>
        <c:axId val="115667712"/>
        <c:axId val="0"/>
      </c:bar3DChart>
      <c:catAx>
        <c:axId val="1153088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5667712"/>
        <c:crosses val="autoZero"/>
        <c:auto val="1"/>
        <c:lblAlgn val="ctr"/>
        <c:lblOffset val="100"/>
      </c:catAx>
      <c:valAx>
        <c:axId val="11566771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sz="1100"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endParaRPr lang="sr-Latn-CS"/>
          </a:p>
        </c:txPr>
        <c:crossAx val="1153088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sr-Latn-CS"/>
        </a:p>
      </c:txPr>
    </c:legend>
    <c:plotVisOnly val="1"/>
    <c:dispBlanksAs val="gap"/>
  </c:chart>
  <c:spPr>
    <a:solidFill>
      <a:schemeClr val="accent4">
        <a:lumMod val="20000"/>
        <a:lumOff val="80000"/>
      </a:schemeClr>
    </a:solidFill>
    <a:ln w="22225" cmpd="tri">
      <a:solidFill>
        <a:schemeClr val="accent3">
          <a:lumMod val="50000"/>
        </a:schemeClr>
      </a:solidFill>
    </a:ln>
    <a:effectLst>
      <a:innerShdw blurRad="63500" dist="50800" dir="16200000">
        <a:prstClr val="black">
          <a:alpha val="50000"/>
        </a:prstClr>
      </a:innerShdw>
    </a:effectLst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9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A507AB-7E94-4402-B789-024A9655E7E1}" type="datetimeFigureOut">
              <a:rPr lang="hr-HR" smtClean="0"/>
              <a:pPr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45362E-A38C-4CF2-B5EA-7C51BD268E4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3" y="980728"/>
            <a:ext cx="3888431" cy="4464496"/>
          </a:xfrm>
        </p:spPr>
        <p:txBody>
          <a:bodyPr>
            <a:normAutofit/>
          </a:bodyPr>
          <a:lstStyle/>
          <a:p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  <a:t>Rezultati ankete o stavovima, navikama i korištenju sredstava ovisnosti učenika </a:t>
            </a:r>
            <a:b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  <a:t>7. i 8. razreda Osnovne škole Augusta Cesarca</a:t>
            </a:r>
            <a:endParaRPr lang="hr-HR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9" y="44624"/>
            <a:ext cx="3600401" cy="5976664"/>
          </a:xfrm>
        </p:spPr>
        <p:txBody>
          <a:bodyPr>
            <a:normAutofit/>
          </a:bodyPr>
          <a:lstStyle/>
          <a:p>
            <a:endParaRPr lang="hr-HR" b="1" dirty="0"/>
          </a:p>
          <a:p>
            <a:pPr algn="ctr"/>
            <a:endParaRPr lang="hr-HR" sz="1600" b="1" dirty="0" smtClean="0"/>
          </a:p>
          <a:p>
            <a:pPr algn="ctr"/>
            <a:endParaRPr lang="hr-HR" sz="1600" b="1" dirty="0"/>
          </a:p>
          <a:p>
            <a:pPr algn="ctr"/>
            <a:endParaRPr lang="hr-HR" sz="1600" b="1" dirty="0" smtClean="0"/>
          </a:p>
          <a:p>
            <a:pPr algn="ctr"/>
            <a:endParaRPr lang="hr-HR" sz="1600" b="1" dirty="0"/>
          </a:p>
          <a:p>
            <a:pPr algn="ctr"/>
            <a:endParaRPr lang="hr-HR" sz="1600" b="1" dirty="0" smtClean="0"/>
          </a:p>
          <a:p>
            <a:pPr algn="ctr"/>
            <a:endParaRPr lang="hr-HR" sz="1600" b="1" dirty="0"/>
          </a:p>
          <a:p>
            <a:pPr algn="ctr"/>
            <a:endParaRPr lang="hr-HR" sz="1600" b="1" dirty="0" smtClean="0"/>
          </a:p>
          <a:p>
            <a:pPr algn="ctr"/>
            <a:endParaRPr lang="hr-HR" sz="1600" b="1" dirty="0" smtClean="0"/>
          </a:p>
          <a:p>
            <a:pPr algn="ctr"/>
            <a:endParaRPr lang="hr-HR" sz="1600" b="1" dirty="0"/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Autori ankete: </a:t>
            </a:r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Diana </a:t>
            </a:r>
            <a:r>
              <a:rPr lang="hr-HR" sz="1600" b="1" dirty="0" err="1" smtClean="0">
                <a:solidFill>
                  <a:schemeClr val="bg1">
                    <a:lumMod val="65000"/>
                  </a:schemeClr>
                </a:solidFill>
              </a:rPr>
              <a:t>Uvodić</a:t>
            </a:r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-Đurić </a:t>
            </a:r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Renata Kutnjak Kiš </a:t>
            </a:r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Narcisa Slugan</a:t>
            </a:r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Zrinka </a:t>
            </a:r>
            <a:r>
              <a:rPr lang="hr-HR" sz="1600" b="1" dirty="0" err="1" smtClean="0">
                <a:solidFill>
                  <a:schemeClr val="bg1">
                    <a:lumMod val="65000"/>
                  </a:schemeClr>
                </a:solidFill>
              </a:rPr>
              <a:t>Zvornik</a:t>
            </a:r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r-HR" sz="1600" b="1" dirty="0" err="1" smtClean="0">
                <a:solidFill>
                  <a:schemeClr val="bg1">
                    <a:lumMod val="65000"/>
                  </a:schemeClr>
                </a:solidFill>
              </a:rPr>
              <a:t>Legen</a:t>
            </a:r>
            <a:endParaRPr lang="hr-HR" sz="16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hr-HR" sz="16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Provela i obradila: </a:t>
            </a:r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Marina Vuletić, soc. </a:t>
            </a:r>
            <a:r>
              <a:rPr lang="hr-HR" sz="1600" b="1" dirty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ed.</a:t>
            </a:r>
          </a:p>
          <a:p>
            <a:pPr algn="ctr"/>
            <a:r>
              <a:rPr lang="hr-HR" sz="1600" b="1" dirty="0" smtClean="0">
                <a:solidFill>
                  <a:schemeClr val="bg1">
                    <a:lumMod val="65000"/>
                  </a:schemeClr>
                </a:solidFill>
              </a:rPr>
              <a:t>Zagreb, svibanj  2015.</a:t>
            </a:r>
          </a:p>
          <a:p>
            <a:endParaRPr lang="hr-HR" dirty="0"/>
          </a:p>
        </p:txBody>
      </p:sp>
      <p:pic>
        <p:nvPicPr>
          <p:cNvPr id="4" name="Picture 3" descr="C:\Users\Marina\Desktop\red_ribb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7124" y="0"/>
            <a:ext cx="1850022" cy="24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592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64807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Bavljenje sportom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6477207"/>
              </p:ext>
            </p:extLst>
          </p:nvPr>
        </p:nvGraphicFramePr>
        <p:xfrm>
          <a:off x="1043608" y="1412776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187624" y="5085184"/>
            <a:ext cx="6480720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 ispitanika za sport je vrlo velik, aktivno treniranje ili rekreativno. Ipak, </a:t>
            </a:r>
            <a:r>
              <a:rPr lang="hr-H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eći interes prema sportu pokazuju dječaci (92,7%) u odnosu na djevojčice (61,6%).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8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večernjih izlazaka</a:t>
            </a:r>
            <a:endParaRPr lang="hr-HR" sz="36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0684014"/>
              </p:ext>
            </p:extLst>
          </p:nvPr>
        </p:nvGraphicFramePr>
        <p:xfrm>
          <a:off x="1042988" y="1772816"/>
          <a:ext cx="6777037" cy="405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822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Vremensko ograničenje izlazaka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209081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51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908720"/>
            <a:ext cx="6480720" cy="51125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Dio ispitanika ne izlazi van, iako dječaci kao razlog najčešće navode nedostatak interesa                  (21,9%), dok kod djevojčica o tome uglavnom odlučuju roditelji koji ih ne puštaju (25,6%).</a:t>
            </a:r>
          </a:p>
          <a:p>
            <a:pPr algn="just"/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ajčešće dječaci izlaze vikendom (41,5%), a djevojčice povremeno (38,5%). </a:t>
            </a:r>
          </a:p>
          <a:p>
            <a:pPr algn="just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Najveći broj ispitanika ima ograničenje izlaska do 21 sat (51,2% dječaka i 48,8% djevojčica).</a:t>
            </a:r>
          </a:p>
          <a:p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Protivno odredbi čl. 94, st. 2 i 3 Obiteljskog zakona (</a:t>
            </a:r>
            <a:r>
              <a:rPr lang="vi-VN" sz="1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Roditelji </a:t>
            </a:r>
            <a:r>
              <a:rPr lang="vi-VN" sz="16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imaju pravo i dužnost djetetu mlađem od šesnaest godina života zabraniti noćne izlaske bez svoje pratnje ili pratnje druge odrasle osobe u koju imaju </a:t>
            </a:r>
            <a:r>
              <a:rPr lang="vi-VN" sz="1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povjerenje.</a:t>
            </a:r>
            <a:r>
              <a:rPr lang="hr-HR" sz="1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vi-VN" sz="1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Noćnim </a:t>
            </a:r>
            <a:r>
              <a:rPr lang="vi-VN" sz="16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izlaskom smatra se vrijeme od 23 do 5 sati</a:t>
            </a:r>
            <a:r>
              <a:rPr lang="vi-VN" sz="1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</a:t>
            </a:r>
          </a:p>
          <a:p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4,9% dječaka smije ostati vani nakon ponoći, a 2,4% dječaka i 5,1% djevojčica nema vremensko ograničenje izlazaka. </a:t>
            </a:r>
            <a:endParaRPr lang="vi-VN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76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r-HR" sz="48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Korištenje</a:t>
            </a:r>
          </a:p>
          <a:p>
            <a:pPr marL="68580" indent="0" algn="ctr">
              <a:buNone/>
            </a:pPr>
            <a:r>
              <a:rPr lang="hr-HR" sz="48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sredstava ovisnosti</a:t>
            </a:r>
            <a:endParaRPr lang="hr-HR" sz="48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3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pušenja 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930453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590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pušenja </a:t>
            </a:r>
            <a:b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posljednjih 30 dana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9940082"/>
              </p:ext>
            </p:extLst>
          </p:nvPr>
        </p:nvGraphicFramePr>
        <p:xfrm>
          <a:off x="1042988" y="2204864"/>
          <a:ext cx="6777037" cy="3627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184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1484784"/>
            <a:ext cx="6336704" cy="3600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Visok postotak ispitanika eksperimentirao je s cigaretama (41,5% dječaka </a:t>
            </a:r>
          </a:p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48,7% djevojčica).</a:t>
            </a: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kategoriju pušača, odnosno postojanje  navike svakodnevnog i povremenog pušenja, ubraja se 10,3% djevojčica.</a:t>
            </a: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zadnjih mjesec dana niti jedan dječak nije pušio, za razliku od 12,9% djevojčica.</a:t>
            </a: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17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pijenja </a:t>
            </a:r>
            <a:b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alkoholnih pića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101819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2283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Broj pijanstava u životu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9756740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622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71612"/>
            <a:ext cx="6777317" cy="4261017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i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zvorni naziv 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ankete </a:t>
            </a:r>
            <a:r>
              <a:rPr lang="hr-HR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Stavovi, navike i korištenje sredstava ovisnosti kod mladih Međimurske županije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provedena u našoj školi od 15. do 17. travnja 2015.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SzPct val="82000"/>
              <a:buFont typeface="Wingdings" pitchFamily="2" charset="2"/>
              <a:buChar char="Ø"/>
            </a:pP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a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nketa je anonimna i sadrži 45 pitanja 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p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lanirani uzorak 86, a obuhvaćeno 80 učenika 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SzPct val="80000"/>
              <a:buNone/>
            </a:pP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   7. i 8. razreda naše škole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r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ezultati su prikazani grafom i 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opisno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a</a:t>
            </a: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nketa će se provoditi svake dvije godine kako bi mogli uočavati promjene unutar problematike ovisnosti i osmišljavati potrebne preventivne aktivnosti</a:t>
            </a:r>
            <a:endParaRPr lang="hr-H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pijanstva u zadnjih 30 dana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219559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815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Najčešće konzumirana alkoholna pića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228392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739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Najčešći ponuditelji prvog popijenog alkoholnog pića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837121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9409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5212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Mjesto posljednjeg pijenja alkoholnih pića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4793596"/>
              </p:ext>
            </p:extLst>
          </p:nvPr>
        </p:nvGraphicFramePr>
        <p:xfrm>
          <a:off x="1042988" y="2204864"/>
          <a:ext cx="6777037" cy="3627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302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908720"/>
            <a:ext cx="6264696" cy="4608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Alkohol </a:t>
            </a:r>
            <a:r>
              <a:rPr lang="hr-H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probalo 63,4% dječaka i 64,1% djevojčica.  </a:t>
            </a: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Više puta mjesečno pije 10,3% djevojčica, </a:t>
            </a: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svakodnevno pije 2,4% dječaka. </a:t>
            </a:r>
          </a:p>
          <a:p>
            <a:pPr algn="ctr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9,7% dječaka i 10,3% djevojčica bili su barem jednom ili više puta pijani, a 2,4% dječaka napilo se 3 do 5 puta u zadnjih mjesec dana. Dječaci najčešće piju pivo (58,4%), </a:t>
            </a: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djevojčice žestoka pića (40%). </a:t>
            </a:r>
          </a:p>
          <a:p>
            <a:pPr algn="just"/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Čak 57,7% dječaka i 44,0% djevojčica alkohol je prvi put probalo na nuđenje roditelja. Kod svoje kuće, zadnji put je pilo 69,2% dječaka i  60,0% djevojčica.</a:t>
            </a:r>
          </a:p>
          <a:p>
            <a:pPr algn="just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just"/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208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85794"/>
            <a:ext cx="7024744" cy="121444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korištenja </a:t>
            </a:r>
            <a:r>
              <a:rPr lang="hr-HR" sz="3200" b="1" dirty="0" err="1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inhalanata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8940832"/>
              </p:ext>
            </p:extLst>
          </p:nvPr>
        </p:nvGraphicFramePr>
        <p:xfrm>
          <a:off x="1042988" y="2348880"/>
          <a:ext cx="6777037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16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68580" indent="0" algn="just">
              <a:buNone/>
            </a:pP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Više je djevojčica (12,8%) učestalije koristilo takva sredstva, nego dječaci (7,3%). </a:t>
            </a:r>
          </a:p>
          <a:p>
            <a:pPr marL="68580" indent="0" algn="just">
              <a:buNone/>
            </a:pPr>
            <a:endParaRPr lang="hr-HR" sz="1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7,</a:t>
            </a:r>
            <a:r>
              <a:rPr lang="hr-HR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 djevojčica i 2,4% dječaka koristilo je  </a:t>
            </a:r>
            <a:r>
              <a:rPr lang="hr-HR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inhalante</a:t>
            </a: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ili više puta, što predstavlja ozbiljan problem u ugrožavanju zdravlja i visoko rizično ponašanje.  </a:t>
            </a:r>
          </a:p>
          <a:p>
            <a:pPr marL="68580" indent="0" algn="just">
              <a:buNone/>
            </a:pPr>
            <a:endParaRPr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Istraživanja inače pokazuju veću sklonost muške populacije takvim sredstvima.</a:t>
            </a:r>
            <a:endParaRPr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22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uzimanja tableta za smirenje bez liječničkog recepta</a:t>
            </a:r>
            <a:endParaRPr lang="hr-HR" sz="28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4688971"/>
              </p:ext>
            </p:extLst>
          </p:nvPr>
        </p:nvGraphicFramePr>
        <p:xfrm>
          <a:off x="1042988" y="2564904"/>
          <a:ext cx="6777037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07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68580" indent="0" algn="just">
              <a:buNone/>
            </a:pP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20,6% djevojčica barem je jednom, nekontrolirano uzela tabletu za smirenje.</a:t>
            </a:r>
          </a:p>
          <a:p>
            <a:pPr marL="68580" indent="0" algn="just">
              <a:buNone/>
            </a:pPr>
            <a:endParaRPr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2,6% djevojčica popila je tabletu za smirenje više od 50 puta, što ukazuje na razvijenu naviku zlouporabe. </a:t>
            </a:r>
          </a:p>
          <a:p>
            <a:pPr marL="68580" indent="0" algn="just">
              <a:buNone/>
            </a:pPr>
            <a:endParaRPr lang="hr-HR" sz="1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Ova su sredstva i inače zastupljenija među ženskom populacijom.</a:t>
            </a:r>
            <a:endParaRPr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9826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Korištenje sredstava ovisnosti barem jednom u životu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147548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663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Broj ispitanika prema spolu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6553119"/>
              </p:ext>
            </p:extLst>
          </p:nvPr>
        </p:nvGraphicFramePr>
        <p:xfrm>
          <a:off x="1043608" y="2204864"/>
          <a:ext cx="6777037" cy="326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476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2248" y="836712"/>
            <a:ext cx="6408712" cy="4752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Najzastupljeniji način korištenja sredstava ovisnosti su: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pijenje alkohola </a:t>
            </a: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(63,4% dječaka i 64,1% djevojčica) </a:t>
            </a: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hr-HR" sz="12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pušenje cigareta</a:t>
            </a: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(41,5% dječaka i 48,7% djevojčica)</a:t>
            </a: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*********************************************************</a:t>
            </a:r>
            <a:endParaRPr lang="hr-HR" sz="12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uzimanje tableta za smirenje</a:t>
            </a: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(9,7% dječaka i 20,6% djevojčica)</a:t>
            </a:r>
          </a:p>
          <a:p>
            <a:pPr algn="just"/>
            <a:endParaRPr lang="hr-HR" sz="12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korištenje </a:t>
            </a:r>
            <a:r>
              <a:rPr lang="hr-HR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inhalanata</a:t>
            </a:r>
            <a:endParaRPr lang="hr-HR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(7,3% dječaka i 12,8% djevojčica)</a:t>
            </a: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*********************************************************</a:t>
            </a: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hr-H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arihuanu </a:t>
            </a:r>
            <a:r>
              <a:rPr lang="hr-H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tzv. nove droge probalo </a:t>
            </a:r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2,6</a:t>
            </a:r>
            <a:r>
              <a:rPr lang="hr-H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djevojčica i nijedan dječak</a:t>
            </a:r>
          </a:p>
          <a:p>
            <a:pPr algn="just"/>
            <a:endParaRPr lang="hr-HR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ostala navedena sredstva </a:t>
            </a:r>
            <a:r>
              <a:rPr lang="hr-H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ovisnosti ispitanici nisu probali </a:t>
            </a:r>
            <a:endParaRPr lang="hr-HR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hr-HR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ecstazy</a:t>
            </a:r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halucinogene</a:t>
            </a:r>
            <a:r>
              <a:rPr lang="hr-H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heroin i kokain</a:t>
            </a:r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hr-HR" sz="12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Djevojčice postižu više rezultate u svim kategorijama korištenih sredstva ovisnosti.</a:t>
            </a:r>
          </a:p>
          <a:p>
            <a:pPr algn="just"/>
            <a:endParaRPr lang="hr-HR" sz="12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Vidljivo </a:t>
            </a:r>
            <a:r>
              <a:rPr lang="hr-HR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da unatoč </a:t>
            </a:r>
            <a:r>
              <a:rPr lang="hr-H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zabrani prodaje </a:t>
            </a:r>
            <a:r>
              <a:rPr lang="hr-HR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duhanskih </a:t>
            </a:r>
            <a:r>
              <a:rPr lang="hr-H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proizvoda i alkohola, </a:t>
            </a:r>
            <a:r>
              <a:rPr lang="hr-HR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mladi </a:t>
            </a:r>
            <a:r>
              <a:rPr lang="hr-H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primarno izabiru </a:t>
            </a:r>
            <a:r>
              <a:rPr lang="hr-HR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legalna sredstva </a:t>
            </a:r>
            <a:r>
              <a:rPr lang="hr-HR" sz="1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ovisnosti.</a:t>
            </a:r>
          </a:p>
          <a:p>
            <a:pPr algn="just"/>
            <a:endParaRPr lang="hr-HR" sz="14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543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hr-HR" sz="4000" b="1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ctr">
              <a:buNone/>
            </a:pPr>
            <a:r>
              <a:rPr lang="hr-HR" sz="4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Kockanje</a:t>
            </a:r>
            <a:endParaRPr lang="hr-HR" sz="40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9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hr-HR" sz="3200" b="1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ajčešće zastupljene kockarske aktivnosti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3789277"/>
              </p:ext>
            </p:extLst>
          </p:nvPr>
        </p:nvGraphicFramePr>
        <p:xfrm>
          <a:off x="1042988" y="2324100"/>
          <a:ext cx="7273428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42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>
            <a:noAutofit/>
          </a:bodyPr>
          <a:lstStyle/>
          <a:p>
            <a:r>
              <a:rPr lang="hr-HR" sz="20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Ispitanici sa doživljenim negativnim posljedicama izazvanim kockarskim aktivnostima</a:t>
            </a:r>
            <a:endParaRPr lang="hr-HR" sz="20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316412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028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Najzastupljeniji oblici negativnih posljedica </a:t>
            </a:r>
            <a:endParaRPr lang="hr-HR" sz="24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5923303"/>
              </p:ext>
            </p:extLst>
          </p:nvPr>
        </p:nvGraphicFramePr>
        <p:xfrm>
          <a:off x="1043608" y="2492896"/>
          <a:ext cx="6777037" cy="369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466705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980728"/>
            <a:ext cx="6408712" cy="50405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ajviše je dječaka, 43,9%, igralo loto, a 41,3% kockalo se putem jednokratnih srećki. Njih 29,2%  igralo se </a:t>
            </a:r>
            <a:r>
              <a:rPr lang="hr-H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online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bez novčanog uloga, a 22,0% igrali su </a:t>
            </a:r>
            <a:r>
              <a:rPr lang="hr-H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bingo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hr-HR" sz="1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Najviše djevojčica,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46,2%, privlačilo je struganje jednokratnih srećki. 30,8%  je igralo loto, a </a:t>
            </a:r>
            <a:r>
              <a:rPr lang="hr-H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bingo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23,1%.</a:t>
            </a:r>
          </a:p>
          <a:p>
            <a:pPr algn="just"/>
            <a:endParaRPr lang="hr-HR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Nemali je broj ispitanika koji odlaze u kladionice (14,6% dječaka i 7,</a:t>
            </a:r>
            <a:r>
              <a:rPr lang="hr-H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 djevojčica) i/ili igraju virtualne utrke (19,5% dječaka i 10,2% djevojčica).</a:t>
            </a:r>
          </a:p>
          <a:p>
            <a:pPr algn="just"/>
            <a:endParaRPr lang="hr-HR" sz="1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Određeni broj ispitanika, </a:t>
            </a:r>
            <a:r>
              <a:rPr lang="hr-H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17,0% dječaka i 12,8%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djevojčica, rizičan je za razvoj problema. Rizik je viši među muškom populacijom. </a:t>
            </a:r>
            <a:endParaRPr lang="hr-HR" sz="1400" b="1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sz="1600" b="1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Igranje na sreću ilegalno je za osobe mlađe od 18 godina u RH, međutim mladima su igre na sreću lako dostupne.</a:t>
            </a:r>
          </a:p>
          <a:p>
            <a:pPr algn="just"/>
            <a:endParaRPr lang="hr-HR" b="1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843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hr-HR" sz="4000" b="1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ctr">
              <a:buNone/>
            </a:pPr>
            <a:r>
              <a:rPr lang="hr-HR" sz="4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Stavovi  </a:t>
            </a:r>
          </a:p>
        </p:txBody>
      </p:sp>
    </p:spTree>
    <p:extLst>
      <p:ext uri="{BB962C8B-B14F-4D97-AF65-F5344CB8AC3E}">
        <p14:creationId xmlns:p14="http://schemas.microsoft.com/office/powerpoint/2010/main" xmlns="" val="2908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792088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Razina zadovoljstva ispitanika školskim uspjehom</a:t>
            </a:r>
            <a:endParaRPr lang="hr-HR" sz="24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1837852"/>
              </p:ext>
            </p:extLst>
          </p:nvPr>
        </p:nvGraphicFramePr>
        <p:xfrm>
          <a:off x="1043608" y="2060848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22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792088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Razina zadovoljstva ispitanika odnosima u obitelji</a:t>
            </a:r>
            <a:endParaRPr lang="hr-HR" sz="24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2996482"/>
              </p:ext>
            </p:extLst>
          </p:nvPr>
        </p:nvGraphicFramePr>
        <p:xfrm>
          <a:off x="1043608" y="2060848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82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792088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Razina zadovoljstva ispitanika odnosima sa svojim prijateljima</a:t>
            </a:r>
            <a:endParaRPr lang="hr-HR" sz="24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5950809"/>
              </p:ext>
            </p:extLst>
          </p:nvPr>
        </p:nvGraphicFramePr>
        <p:xfrm>
          <a:off x="1043608" y="2060848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31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mjer </a:t>
            </a: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djevojčica i dječaka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597639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3132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87624" y="1052736"/>
            <a:ext cx="6633185" cy="47798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68580" indent="0" algn="just">
              <a:buNone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Djevojčice (35,8%) su zadovoljnije školskim uspjehom od dječaka (26,9%). 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Dječaci su zadovoljniji odnosima u obitelji i sa svojim prijateljima, nego djevojčice. 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Ipak, najviše i dječaka (83,9%) i djevojčica (61,5%)  zadovoljno je odnosima u obitelji, što je važno za osjećaj stabilnosti i sigurnosti svake osobe da se nosi sa životnim izazovima.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20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20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ctr">
              <a:buNone/>
            </a:pP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285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Najčešći razlog početka uzimanja sredstava ovisnosti</a:t>
            </a:r>
            <a:endParaRPr lang="hr-H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534757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397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1124744"/>
            <a:ext cx="6120680" cy="45365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Ispitanici oba spola, 31,8% dječaka i 46,2% djevojčica, najčešći razlog početka uzimanja sredstava ovisnosti, navode mišljenje da je to „</a:t>
            </a:r>
            <a:r>
              <a:rPr lang="hr-H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cool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”. </a:t>
            </a:r>
          </a:p>
          <a:p>
            <a:pPr algn="just"/>
            <a:endParaRPr lang="hr-HR" sz="14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Vršnjački pritisak i potreba za pripadanjem društvu, izraženiji su kod djevojčica (23,0%), koje drugim razlogom navode potrebu da se ne bude drugačiji od svojih vršnjaka.</a:t>
            </a:r>
          </a:p>
          <a:p>
            <a:pPr algn="just"/>
            <a:endParaRPr lang="hr-HR" sz="14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Značajno je zastupljeno mišljenje mladih, 26,8% dječaka i 20,5% djevojčica, kako je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razlog uzimanja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sredstava ovisnosti način olakšavanja nelagodnih emocionalnih stanja.</a:t>
            </a:r>
          </a:p>
          <a:p>
            <a:pPr algn="just"/>
            <a:endParaRPr lang="hr-HR" sz="14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Mladima je potrebna pomoć u zadovoljavanju svojih prirodnih potreba odrastanja i izgradnji vlastitog identiteta – kako biti svoj, a </a:t>
            </a:r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ostati povezan sa značajnim drugima</a:t>
            </a:r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 </a:t>
            </a:r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kako živjeti dovoljno sigurno i zdravo, a zadovoljiti potrebu za iskušavanjem novog i </a:t>
            </a:r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drugačijeg… </a:t>
            </a:r>
          </a:p>
          <a:p>
            <a:pPr algn="just"/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kako </a:t>
            </a:r>
            <a:r>
              <a:rPr lang="hr-HR" sz="1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izdržati kad je teško, a ne povrijedit se… 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1321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368152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Najčešći način informiranja o štetnom djelovanju sredstava ovisnosti</a:t>
            </a:r>
            <a:endParaRPr lang="hr-HR" sz="28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958676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961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Mišljenje o štetnosti sredstava ovisnosti </a:t>
            </a: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hr-HR" sz="32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zdravlje</a:t>
            </a:r>
            <a:endParaRPr lang="hr-HR" sz="32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18608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88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Procjena lake dostupnosti sredstava ovisnosti</a:t>
            </a:r>
            <a:endParaRPr lang="hr-HR" sz="28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448301"/>
              </p:ext>
            </p:extLst>
          </p:nvPr>
        </p:nvGraphicFramePr>
        <p:xfrm>
          <a:off x="683568" y="2324100"/>
          <a:ext cx="7776864" cy="3841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897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285852" y="1285860"/>
            <a:ext cx="6357982" cy="45005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hr-H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Mladi se najčešće o štetnosti sredstava ovisnosti informiraju u školi, sudjelovanjem u preventivnim programima. Ovo je izravni dokaz da rad škole na prevenciji ovisnosti, mladi procjenjuju značajnim u oblikovanju svojih stavova. U manjem postotku, mladi se informiraju i od roditelja pa je zato važno otvoriti teme sredstava ovisnosti tijekom odrastanja adolescenta.</a:t>
            </a:r>
          </a:p>
          <a:p>
            <a:pPr algn="just"/>
            <a:endParaRPr lang="hr-H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Visoki postotak ispitanika ima stav da su sredstva ovisnosti štetna za zdravlje. Budući da su svjesni rizika i negativnih posljedica korištenja sredstava ovisnosti,  naglašava se važnost emocionalnog doživljaja u zaštiti od rizičnih ponašanja. </a:t>
            </a:r>
          </a:p>
          <a:p>
            <a:pPr algn="just"/>
            <a:endParaRPr lang="hr-H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Unatoč zakonskoj regulativi, ispitanici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oba spola procjenjuju u visokom postotku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njima lako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dostupnim legalna sredstva 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ovisnosti (pivo, vino, cigarete i žestoka pića). Zabrinjava postotak procjene lake dostupnosti ilegalnih sredstava ovisnosti, što je odraz postojanja ilegalnog tržišta kojem su mladi izloženi.</a:t>
            </a:r>
          </a:p>
          <a:p>
            <a:pPr algn="just"/>
            <a:endParaRPr lang="hr-HR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hr-HR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r-HR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6398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hr-H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HVALA NA PAŽNJI</a:t>
            </a:r>
            <a:endParaRPr lang="hr-HR" sz="4000" b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52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r-HR" sz="48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Provođenje slobodnog vremena</a:t>
            </a:r>
            <a:endParaRPr lang="hr-HR" sz="48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1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93610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gledanja televizije (dnevno)</a:t>
            </a:r>
            <a:endParaRPr lang="hr-HR" sz="24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8147127"/>
              </p:ext>
            </p:extLst>
          </p:nvPr>
        </p:nvGraphicFramePr>
        <p:xfrm>
          <a:off x="1043608" y="2132856"/>
          <a:ext cx="677703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64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just">
              <a:buNone/>
            </a:pPr>
            <a:r>
              <a:rPr lang="hr-HR" sz="16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 trajanju, najveći broj djevojčica (33,3%) gleda televiziju do 1 sat dnevno, dok dječaci (48,8%) gledaju svaki dan televiziju nešto duže, oko 2 sata.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Ipak, za gledanje televizije 3 i više sati, izjasnilo se čak 38,5% djevojčica i nešto manje dječaka, njih 26,8%. 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Izrazito je mali postotak ispitanika (2,6% djevojčica i 4,9% dječaka) koji uopće ne gledaju televiziju, stoga je sjedenje ili ležanje pred televizorom jedan od glavnih svakodnevnih načina provođenja slobodnog vremena mladih.</a:t>
            </a: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36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51216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Učestalost igranja na računalu ili korištenje društvenih mreža (dnevno)</a:t>
            </a:r>
            <a:endParaRPr lang="hr-HR" sz="2800" b="1" dirty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2707249"/>
              </p:ext>
            </p:extLst>
          </p:nvPr>
        </p:nvGraphicFramePr>
        <p:xfrm>
          <a:off x="1043608" y="2708920"/>
          <a:ext cx="6777037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88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87624" y="908720"/>
            <a:ext cx="6777317" cy="49959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34,1% </a:t>
            </a:r>
            <a:r>
              <a:rPr lang="hr-H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dječaka i </a:t>
            </a: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21,1% djevojčica dnevno provede 3 i više sati igrajući se na računalu ili koristeći društvene mreže.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Mnogi navode da ne mogu zamisliti jedan dan bez računala (31,7% dječaka i 20,5% djevojčica), a značajan dio ima problema odvojiti se od računala kad ga koriste (39,0% dječaka i 25,6% djevojčica).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Dio ispitanika navodi kako su bili upozoreni na prekomjerno korištenje računala (19,5% dječaka i 12,9% djevojčica), a neki zbog toga imaju problema u školi ili obitelji (12,2% dječaka i 7,</a:t>
            </a:r>
            <a:r>
              <a:rPr lang="hr-H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 djevojčica). </a:t>
            </a:r>
          </a:p>
          <a:p>
            <a:pPr marL="68580" indent="0" algn="just">
              <a:buNone/>
            </a:pPr>
            <a:endParaRPr lang="hr-HR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Zaključno, više vrijednosti postižu dječaci, što je znak i veće sklonosti ovakvom načinu provođenja slobodnog vremena.</a:t>
            </a:r>
          </a:p>
          <a:p>
            <a:pPr marL="68580" indent="0" algn="just">
              <a:buNone/>
            </a:pPr>
            <a:r>
              <a:rPr lang="hr-H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Što je više negativnih posljedica korištenja računala ili društvenih mreža, veći je rizik razvoja ovisnosti o računalu ili </a:t>
            </a:r>
            <a:r>
              <a:rPr lang="hr-H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internetu</a:t>
            </a:r>
            <a:r>
              <a:rPr lang="hr-H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79601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F4A6B9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4055</TotalTime>
  <Words>1932</Words>
  <Application>Microsoft Office PowerPoint</Application>
  <PresentationFormat>Prikaz na zaslonu (4:3)</PresentationFormat>
  <Paragraphs>408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47</vt:i4>
      </vt:variant>
    </vt:vector>
  </HeadingPairs>
  <TitlesOfParts>
    <vt:vector size="48" baseType="lpstr">
      <vt:lpstr>Austin</vt:lpstr>
      <vt:lpstr>Rezultati ankete o stavovima, navikama i korištenju sredstava ovisnosti učenika  7. i 8. razreda Osnovne škole Augusta Cesarca</vt:lpstr>
      <vt:lpstr>Slajd 2</vt:lpstr>
      <vt:lpstr>Broj ispitanika prema spolu</vt:lpstr>
      <vt:lpstr>Omjer djevojčica i dječaka</vt:lpstr>
      <vt:lpstr>Slajd 5</vt:lpstr>
      <vt:lpstr>Učestalost gledanja televizije (dnevno)</vt:lpstr>
      <vt:lpstr>Slajd 7</vt:lpstr>
      <vt:lpstr>Učestalost igranja na računalu ili korištenje društvenih mreža (dnevno)</vt:lpstr>
      <vt:lpstr>Slajd 9</vt:lpstr>
      <vt:lpstr>Bavljenje sportom</vt:lpstr>
      <vt:lpstr>Učestalost večernjih izlazaka</vt:lpstr>
      <vt:lpstr>Vremensko ograničenje izlazaka</vt:lpstr>
      <vt:lpstr>Slajd 13</vt:lpstr>
      <vt:lpstr>Slajd 14</vt:lpstr>
      <vt:lpstr>Učestalost pušenja </vt:lpstr>
      <vt:lpstr>Učestalost pušenja  u posljednjih 30 dana</vt:lpstr>
      <vt:lpstr>Slajd 17</vt:lpstr>
      <vt:lpstr>Učestalost pijenja  alkoholnih pića</vt:lpstr>
      <vt:lpstr>Broj pijanstava u životu</vt:lpstr>
      <vt:lpstr>Učestalost pijanstva u zadnjih 30 dana</vt:lpstr>
      <vt:lpstr>Najčešće konzumirana alkoholna pića</vt:lpstr>
      <vt:lpstr>Najčešći ponuditelji prvog popijenog alkoholnog pića</vt:lpstr>
      <vt:lpstr>Mjesto posljednjeg pijenja alkoholnih pića</vt:lpstr>
      <vt:lpstr>Slajd 24</vt:lpstr>
      <vt:lpstr>Učestalost korištenja inhalanata</vt:lpstr>
      <vt:lpstr>Slajd 26</vt:lpstr>
      <vt:lpstr>Učestalost uzimanja tableta za smirenje bez liječničkog recepta</vt:lpstr>
      <vt:lpstr>Slajd 28</vt:lpstr>
      <vt:lpstr>Korištenje sredstava ovisnosti barem jednom u životu</vt:lpstr>
      <vt:lpstr>Slajd 30</vt:lpstr>
      <vt:lpstr>Slajd 31</vt:lpstr>
      <vt:lpstr>Najčešće zastupljene kockarske aktivnosti</vt:lpstr>
      <vt:lpstr>Ispitanici sa doživljenim negativnim posljedicama izazvanim kockarskim aktivnostima</vt:lpstr>
      <vt:lpstr>Najzastupljeniji oblici negativnih posljedica </vt:lpstr>
      <vt:lpstr>Slajd 35</vt:lpstr>
      <vt:lpstr>Slajd 36</vt:lpstr>
      <vt:lpstr>Razina zadovoljstva ispitanika školskim uspjehom</vt:lpstr>
      <vt:lpstr>Razina zadovoljstva ispitanika odnosima u obitelji</vt:lpstr>
      <vt:lpstr>Razina zadovoljstva ispitanika odnosima sa svojim prijateljima</vt:lpstr>
      <vt:lpstr>Slajd 40</vt:lpstr>
      <vt:lpstr>Najčešći razlog početka uzimanja sredstava ovisnosti</vt:lpstr>
      <vt:lpstr>Slajd 42</vt:lpstr>
      <vt:lpstr>Najčešći način informiranja o štetnom djelovanju sredstava ovisnosti</vt:lpstr>
      <vt:lpstr>Mišljenje o štetnosti sredstava ovisnosti za zdravlje</vt:lpstr>
      <vt:lpstr>Procjena lake dostupnosti sredstava ovisnosti</vt:lpstr>
      <vt:lpstr>Slajd 46</vt:lpstr>
      <vt:lpstr>Slajd 47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</dc:title>
  <dc:creator>Marina</dc:creator>
  <cp:lastModifiedBy>User 1</cp:lastModifiedBy>
  <cp:revision>173</cp:revision>
  <dcterms:created xsi:type="dcterms:W3CDTF">2015-05-22T15:15:38Z</dcterms:created>
  <dcterms:modified xsi:type="dcterms:W3CDTF">2015-05-26T16:20:34Z</dcterms:modified>
</cp:coreProperties>
</file>